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embedTrueTypeFonts="1" saveSubsetFonts="1">
  <p:sldMasterIdLst>
    <p:sldMasterId id="2147483648" r:id="rId1"/>
  </p:sldMasterIdLst>
  <p:notesMasterIdLst>
    <p:notesMasterId r:id="rId4"/>
  </p:notesMasterIdLst>
  <p:handoutMasterIdLst>
    <p:handoutMasterId r:id="rId16"/>
  </p:handoutMasterIdLst>
  <p:sldIdLst>
    <p:sldId id="257" r:id="rId3"/>
    <p:sldId id="349" r:id="rId5"/>
    <p:sldId id="357" r:id="rId6"/>
    <p:sldId id="360" r:id="rId7"/>
    <p:sldId id="358" r:id="rId8"/>
    <p:sldId id="359" r:id="rId9"/>
    <p:sldId id="361" r:id="rId10"/>
    <p:sldId id="362" r:id="rId11"/>
    <p:sldId id="363" r:id="rId12"/>
    <p:sldId id="364" r:id="rId13"/>
    <p:sldId id="365" r:id="rId14"/>
    <p:sldId id="281" r:id="rId15"/>
  </p:sldIdLst>
  <p:sldSz cx="12192000" cy="6858000"/>
  <p:notesSz cx="6858000" cy="9144000"/>
  <p:embeddedFontLst>
    <p:embeddedFont>
      <p:font typeface="Impact" panose="020B0806030902050204" pitchFamily="34" charset="0"/>
      <p:regular r:id="rId20"/>
    </p:embeddedFont>
    <p:embeddedFont>
      <p:font typeface="Copperplate Gothic Bold" panose="020E0705020206020404" pitchFamily="34" charset="0"/>
      <p:regular r:id="rId21"/>
    </p:embeddedFont>
    <p:embeddedFont>
      <p:font typeface="微软雅黑" panose="020B0503020204020204" charset="-122"/>
      <p:regular r:id="rId22"/>
    </p:embeddedFont>
    <p:embeddedFont>
      <p:font typeface="Calibri" panose="020F0502020204030204" charset="0"/>
      <p:regular r:id="rId23"/>
      <p:bold r:id="rId24"/>
      <p:italic r:id="rId25"/>
      <p:boldItalic r:id="rId26"/>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339933"/>
    <a:srgbClr val="00CC00"/>
    <a:srgbClr val="28A9D6"/>
    <a:srgbClr val="7FCCE7"/>
    <a:srgbClr val="4AB7DC"/>
    <a:srgbClr val="0033CC"/>
    <a:srgbClr val="4DB8DD"/>
    <a:srgbClr val="404040"/>
    <a:srgbClr val="6AC3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21" autoAdjust="0"/>
    <p:restoredTop sz="90750" autoAdjust="0"/>
  </p:normalViewPr>
  <p:slideViewPr>
    <p:cSldViewPr showGuides="1">
      <p:cViewPr>
        <p:scale>
          <a:sx n="66" d="100"/>
          <a:sy n="66" d="100"/>
        </p:scale>
        <p:origin x="-990" y="-72"/>
      </p:cViewPr>
      <p:guideLst>
        <p:guide orient="horz" pos="400"/>
        <p:guide orient="horz" pos="1298"/>
        <p:guide orient="horz" pos="3793"/>
        <p:guide orient="horz" pos="3148"/>
        <p:guide orient="horz" pos="2704"/>
        <p:guide orient="horz" pos="3294"/>
        <p:guide pos="3862"/>
        <p:guide pos="892"/>
        <p:guide pos="7650"/>
        <p:guide pos="7015"/>
        <p:guide pos="1255"/>
        <p:guide pos="6335"/>
      </p:guideLst>
    </p:cSldViewPr>
  </p:slideViewPr>
  <p:notesTextViewPr>
    <p:cViewPr>
      <p:scale>
        <a:sx n="200" d="100"/>
        <a:sy n="200" d="100"/>
      </p:scale>
      <p:origin x="0" y="0"/>
    </p:cViewPr>
  </p:notesTextViewPr>
  <p:sorterViewPr>
    <p:cViewPr>
      <p:scale>
        <a:sx n="125" d="100"/>
        <a:sy n="125" d="100"/>
      </p:scale>
      <p:origin x="0" y="0"/>
    </p:cViewPr>
  </p:sorterViewPr>
  <p:notesViewPr>
    <p:cSldViewPr>
      <p:cViewPr varScale="1">
        <p:scale>
          <a:sx n="125" d="100"/>
          <a:sy n="125" d="100"/>
        </p:scale>
        <p:origin x="-4854" y="-96"/>
      </p:cViewPr>
      <p:guideLst>
        <p:guide orient="horz" pos="2880"/>
        <p:guide pos="2173"/>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BBFD89-BB28-47C4-8202-677F6E447B05}"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B43D1DB-4B89-4B9E-99FA-51A04CF95A36}"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D7BAD-2227-4ED9-976D-74FC1DE8D0D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02BD0B-23ED-4A76-9C99-2E249C5C7E4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themeOverride" Target="../theme/themeOverride2.xm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矩形 1"/>
          <p:cNvSpPr/>
          <p:nvPr userDrawn="1"/>
        </p:nvSpPr>
        <p:spPr>
          <a:xfrm>
            <a:off x="0" y="2181876"/>
            <a:ext cx="12192000" cy="1848206"/>
          </a:xfrm>
          <a:prstGeom prst="rect">
            <a:avLst/>
          </a:prstGeom>
          <a:solidFill>
            <a:schemeClr val="accent1"/>
          </a:solidFill>
          <a:ln>
            <a:noFill/>
          </a:ln>
          <a:effectLst/>
        </p:spPr>
        <p:txBody>
          <a:bodyPr vert="horz" wrap="square" lIns="121920" tIns="60960" rIns="121920" bIns="60960" numCol="1" anchor="t" anchorCtr="0" compatLnSpc="1"/>
          <a:lstStyle/>
          <a:p>
            <a:endParaRPr lang="zh-CN" altLang="en-US" sz="2400"/>
          </a:p>
        </p:txBody>
      </p:sp>
      <p:cxnSp>
        <p:nvCxnSpPr>
          <p:cNvPr id="3" name="直接连接符 2"/>
          <p:cNvCxnSpPr/>
          <p:nvPr userDrawn="1"/>
        </p:nvCxnSpPr>
        <p:spPr>
          <a:xfrm>
            <a:off x="0" y="4221088"/>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Box 13"/>
          <p:cNvSpPr txBox="1"/>
          <p:nvPr userDrawn="1"/>
        </p:nvSpPr>
        <p:spPr>
          <a:xfrm>
            <a:off x="3402260" y="2567806"/>
            <a:ext cx="5387481" cy="1076325"/>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zh-CN" altLang="en-US" sz="3200" b="1" dirty="0" smtClean="0">
                <a:ln w="3175">
                  <a:solidFill>
                    <a:srgbClr val="31A5D7"/>
                  </a:solidFill>
                </a:ln>
                <a:solidFill>
                  <a:schemeClr val="bg1"/>
                </a:solidFill>
                <a:latin typeface="+mj-ea"/>
                <a:ea typeface="+mj-ea"/>
              </a:rPr>
              <a:t>润泽科技数据中心</a:t>
            </a:r>
            <a:endParaRPr lang="zh-CN" altLang="en-US" sz="3200" b="1" dirty="0" smtClean="0">
              <a:ln w="3175">
                <a:solidFill>
                  <a:srgbClr val="31A5D7"/>
                </a:solidFill>
              </a:ln>
              <a:solidFill>
                <a:schemeClr val="bg1"/>
              </a:solidFill>
              <a:latin typeface="+mj-ea"/>
              <a:ea typeface="+mj-ea"/>
            </a:endParaRPr>
          </a:p>
          <a:p>
            <a:pPr algn="ctr"/>
            <a:endParaRPr lang="en-US" altLang="zh-CN" sz="3200" b="1" dirty="0" smtClean="0">
              <a:ln w="3175">
                <a:solidFill>
                  <a:srgbClr val="31A5D7"/>
                </a:solidFill>
              </a:ln>
              <a:solidFill>
                <a:schemeClr val="bg1"/>
              </a:solidFill>
              <a:latin typeface="+mj-ea"/>
              <a:ea typeface="+mj-ea"/>
            </a:endParaRPr>
          </a:p>
        </p:txBody>
      </p:sp>
      <p:cxnSp>
        <p:nvCxnSpPr>
          <p:cNvPr id="5" name="直接连接符 4"/>
          <p:cNvCxnSpPr/>
          <p:nvPr userDrawn="1"/>
        </p:nvCxnSpPr>
        <p:spPr>
          <a:xfrm>
            <a:off x="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a:off x="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userDrawn="1"/>
        </p:nvCxnSpPr>
        <p:spPr>
          <a:xfrm>
            <a:off x="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787200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787200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a:off x="787200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42"/>
          <p:cNvSpPr txBox="1"/>
          <p:nvPr userDrawn="1"/>
        </p:nvSpPr>
        <p:spPr>
          <a:xfrm>
            <a:off x="4858385" y="6093460"/>
            <a:ext cx="2868930" cy="398780"/>
          </a:xfrm>
          <a:prstGeom prst="rect">
            <a:avLst/>
          </a:prstGeom>
          <a:noFill/>
        </p:spPr>
        <p:txBody>
          <a:bodyPr wrap="square" rtlCol="0">
            <a:spAutoFit/>
          </a:bodyPr>
          <a:lstStyle/>
          <a:p>
            <a:pPr algn="ctr"/>
            <a:r>
              <a:rPr lang="zh-CN" altLang="en-US" sz="2000" b="1" dirty="0" smtClean="0">
                <a:solidFill>
                  <a:schemeClr val="tx1">
                    <a:lumMod val="75000"/>
                    <a:lumOff val="25000"/>
                  </a:schemeClr>
                </a:solidFill>
              </a:rPr>
              <a:t>润泽科技发展有限公司</a:t>
            </a:r>
            <a:endParaRPr lang="zh-CN" altLang="en-US" sz="2000" b="1" dirty="0">
              <a:solidFill>
                <a:schemeClr val="tx1">
                  <a:lumMod val="75000"/>
                  <a:lumOff val="25000"/>
                </a:schemeClr>
              </a:solidFill>
            </a:endParaRPr>
          </a:p>
        </p:txBody>
      </p:sp>
      <p:cxnSp>
        <p:nvCxnSpPr>
          <p:cNvPr id="12" name="直接连接符 11"/>
          <p:cNvCxnSpPr/>
          <p:nvPr userDrawn="1"/>
        </p:nvCxnSpPr>
        <p:spPr>
          <a:xfrm>
            <a:off x="-34" y="2060848"/>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图片 13" descr="fd7822eee3c587287323d4825493695"/>
          <p:cNvPicPr>
            <a:picLocks noChangeAspect="1"/>
          </p:cNvPicPr>
          <p:nvPr userDrawn="1"/>
        </p:nvPicPr>
        <p:blipFill>
          <a:blip r:embed="rId2"/>
          <a:stretch>
            <a:fillRect/>
          </a:stretch>
        </p:blipFill>
        <p:spPr>
          <a:xfrm>
            <a:off x="0" y="273050"/>
            <a:ext cx="3602990" cy="82296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目录页">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28A9D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94211"/>
            <a:ext cx="846609" cy="461665"/>
          </a:xfrm>
          <a:prstGeom prst="rect">
            <a:avLst/>
          </a:prstGeom>
          <a:noFill/>
          <a:ln>
            <a:solidFill>
              <a:schemeClr val="accent1"/>
            </a:solidFill>
          </a:ln>
        </p:spPr>
        <p:txBody>
          <a:bodyPr wrap="square" rtlCol="0" anchor="ctr" anchorCtr="1">
            <a:spAutoFit/>
          </a:bodyPr>
          <a:lstStyle>
            <a:defPPr>
              <a:defRPr lang="zh-CN"/>
            </a:defPPr>
            <a:lvl1pPr algn="ctr">
              <a:defRPr sz="3200">
                <a:solidFill>
                  <a:srgbClr val="339933"/>
                </a:solidFill>
                <a:latin typeface="Impact" panose="020B0806030902050204" pitchFamily="34" charset="0"/>
              </a:defRPr>
            </a:lvl1pPr>
          </a:lstStyle>
          <a:p>
            <a:pPr lvl="0"/>
            <a:r>
              <a:rPr lang="zh-CN" altLang="en-US" sz="2400" b="1" dirty="0" smtClean="0">
                <a:solidFill>
                  <a:schemeClr val="accent1"/>
                </a:solidFill>
              </a:rPr>
              <a:t>目录</a:t>
            </a:r>
            <a:endParaRPr lang="zh-CN" altLang="en-US" sz="2400" b="1" dirty="0">
              <a:solidFill>
                <a:schemeClr val="accent1"/>
              </a:solidFill>
            </a:endParaRPr>
          </a:p>
        </p:txBody>
      </p:sp>
      <p:pic>
        <p:nvPicPr>
          <p:cNvPr id="2" name="图片 1" descr="fd7822eee3c587287323d4825493695"/>
          <p:cNvPicPr>
            <a:picLocks noChangeAspect="1"/>
          </p:cNvPicPr>
          <p:nvPr userDrawn="1"/>
        </p:nvPicPr>
        <p:blipFill>
          <a:blip r:embed="rId2"/>
          <a:stretch>
            <a:fillRect/>
          </a:stretch>
        </p:blipFill>
        <p:spPr>
          <a:xfrm>
            <a:off x="8216265" y="394335"/>
            <a:ext cx="3602990" cy="8229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第1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01</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8226425" y="332740"/>
            <a:ext cx="3602990" cy="8229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第2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02</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8542655" y="332740"/>
            <a:ext cx="3602990" cy="8229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第3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03</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8152765" y="423545"/>
            <a:ext cx="3602990" cy="8229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第4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04</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8026400" y="227965"/>
            <a:ext cx="3602990" cy="8229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第5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05</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7827010" y="332740"/>
            <a:ext cx="3602990" cy="8229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第6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06</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7963535" y="332740"/>
            <a:ext cx="3602990" cy="8229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底面">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14" name="矩形 13"/>
          <p:cNvSpPr/>
          <p:nvPr userDrawn="1"/>
        </p:nvSpPr>
        <p:spPr>
          <a:xfrm>
            <a:off x="0" y="2626517"/>
            <a:ext cx="12192000" cy="1714585"/>
          </a:xfrm>
          <a:prstGeom prst="rect">
            <a:avLst/>
          </a:prstGeom>
          <a:solidFill>
            <a:schemeClr val="accent1"/>
          </a:solidFill>
          <a:ln>
            <a:solidFill>
              <a:srgbClr val="339933"/>
            </a:solidFill>
          </a:ln>
          <a:effectLst/>
        </p:spPr>
        <p:txBody>
          <a:bodyPr vert="horz" wrap="square" lIns="121920" tIns="60960" rIns="121920" bIns="60960" numCol="1" anchor="t" anchorCtr="0" compatLnSpc="1"/>
          <a:lstStyle/>
          <a:p>
            <a:endParaRPr lang="zh-CN" altLang="en-US" sz="2400"/>
          </a:p>
        </p:txBody>
      </p:sp>
      <p:cxnSp>
        <p:nvCxnSpPr>
          <p:cNvPr id="15" name="直接连接符 14"/>
          <p:cNvCxnSpPr/>
          <p:nvPr userDrawn="1"/>
        </p:nvCxnSpPr>
        <p:spPr>
          <a:xfrm>
            <a:off x="0" y="4373612"/>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Box 13"/>
          <p:cNvSpPr txBox="1"/>
          <p:nvPr userDrawn="1"/>
        </p:nvSpPr>
        <p:spPr>
          <a:xfrm>
            <a:off x="3876871" y="2822089"/>
            <a:ext cx="4438258" cy="1200329"/>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zh-CN" altLang="en-US" sz="7200" b="1" dirty="0">
                <a:ln w="3175">
                  <a:solidFill>
                    <a:srgbClr val="31A5D7"/>
                  </a:solidFill>
                </a:ln>
                <a:solidFill>
                  <a:schemeClr val="bg1"/>
                </a:solidFill>
                <a:latin typeface="Copperplate Gothic Bold" panose="020E0705020206020404" pitchFamily="34" charset="0"/>
                <a:ea typeface="华康俪金黑W8" pitchFamily="49" charset="-122"/>
              </a:rPr>
              <a:t>谢谢</a:t>
            </a:r>
            <a:endParaRPr lang="zh-CN" altLang="en-US" sz="11500" b="1" dirty="0">
              <a:ln w="3175">
                <a:solidFill>
                  <a:srgbClr val="31A5D7"/>
                </a:solidFill>
              </a:ln>
              <a:solidFill>
                <a:schemeClr val="bg1"/>
              </a:solidFill>
              <a:latin typeface="华康俪金黑W8" pitchFamily="49" charset="-122"/>
              <a:ea typeface="华康俪金黑W8" pitchFamily="49" charset="-122"/>
            </a:endParaRPr>
          </a:p>
        </p:txBody>
      </p:sp>
      <p:cxnSp>
        <p:nvCxnSpPr>
          <p:cNvPr id="26" name="直接连接符 25"/>
          <p:cNvCxnSpPr/>
          <p:nvPr userDrawn="1"/>
        </p:nvCxnSpPr>
        <p:spPr>
          <a:xfrm>
            <a:off x="-34" y="2597856"/>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userDrawn="1"/>
        </p:nvCxnSpPr>
        <p:spPr>
          <a:xfrm>
            <a:off x="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userDrawn="1"/>
        </p:nvCxnSpPr>
        <p:spPr>
          <a:xfrm>
            <a:off x="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userDrawn="1"/>
        </p:nvCxnSpPr>
        <p:spPr>
          <a:xfrm>
            <a:off x="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userDrawn="1"/>
        </p:nvCxnSpPr>
        <p:spPr>
          <a:xfrm>
            <a:off x="787200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userDrawn="1"/>
        </p:nvCxnSpPr>
        <p:spPr>
          <a:xfrm>
            <a:off x="787200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userDrawn="1"/>
        </p:nvCxnSpPr>
        <p:spPr>
          <a:xfrm>
            <a:off x="787200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文本框 42"/>
          <p:cNvSpPr txBox="1"/>
          <p:nvPr userDrawn="1"/>
        </p:nvSpPr>
        <p:spPr>
          <a:xfrm>
            <a:off x="4911090" y="6089650"/>
            <a:ext cx="2961005" cy="398780"/>
          </a:xfrm>
          <a:prstGeom prst="rect">
            <a:avLst/>
          </a:prstGeom>
          <a:noFill/>
        </p:spPr>
        <p:txBody>
          <a:bodyPr wrap="square" rtlCol="0">
            <a:spAutoFit/>
          </a:bodyPr>
          <a:lstStyle/>
          <a:p>
            <a:pPr algn="ctr"/>
            <a:r>
              <a:rPr lang="zh-CN" altLang="en-US" sz="2000" b="1" dirty="0" smtClean="0">
                <a:solidFill>
                  <a:schemeClr val="tx1">
                    <a:lumMod val="75000"/>
                    <a:lumOff val="25000"/>
                  </a:schemeClr>
                </a:solidFill>
              </a:rPr>
              <a:t>润泽科技发展有限公司</a:t>
            </a:r>
            <a:endParaRPr lang="zh-CN" altLang="en-US" sz="2000" b="1" dirty="0">
              <a:solidFill>
                <a:schemeClr val="tx1">
                  <a:lumMod val="75000"/>
                  <a:lumOff val="25000"/>
                </a:schemeClr>
              </a:solidFill>
            </a:endParaRPr>
          </a:p>
        </p:txBody>
      </p:sp>
      <p:pic>
        <p:nvPicPr>
          <p:cNvPr id="2" name="图片 1" descr="fd7822eee3c587287323d4825493695"/>
          <p:cNvPicPr>
            <a:picLocks noChangeAspect="1"/>
          </p:cNvPicPr>
          <p:nvPr userDrawn="1"/>
        </p:nvPicPr>
        <p:blipFill>
          <a:blip r:embed="rId2"/>
          <a:stretch>
            <a:fillRect/>
          </a:stretch>
        </p:blipFill>
        <p:spPr>
          <a:xfrm>
            <a:off x="8163560" y="174625"/>
            <a:ext cx="3602990" cy="82296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灯片编号占位符 3"/>
          <p:cNvSpPr>
            <a:spLocks noGrp="1"/>
          </p:cNvSpPr>
          <p:nvPr>
            <p:ph type="sldNum" sz="quarter" idx="4"/>
          </p:nvPr>
        </p:nvSpPr>
        <p:spPr>
          <a:xfrm>
            <a:off x="943261" y="6338262"/>
            <a:ext cx="540987" cy="283147"/>
          </a:xfrm>
          <a:prstGeom prst="rect">
            <a:avLst/>
          </a:prstGeom>
        </p:spPr>
        <p:txBody>
          <a:bodyPr wrap="square" lIns="0" tIns="0" rIns="0" bIns="0"/>
          <a:lstStyle>
            <a:lvl1pPr algn="ctr">
              <a:defRPr>
                <a:solidFill>
                  <a:schemeClr val="tx1">
                    <a:lumMod val="65000"/>
                    <a:lumOff val="35000"/>
                  </a:schemeClr>
                </a:solidFill>
              </a:defRPr>
            </a:lvl1pPr>
          </a:lstStyle>
          <a:p>
            <a:fld id="{55183D58-648D-4475-BEF8-624F48514A30}"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4="http://schemas.microsoft.com/office/powerpoint/2010/main" Requires="p14">
      <p:transition spd="med">
        <p14:reveal/>
      </p:transition>
    </mc:Choice>
    <mc:Fallback>
      <p:transition spd="med">
        <p:fade/>
      </p:transition>
    </mc:Fallback>
  </mc:AlternateContent>
  <p:timing>
    <p:tnLst>
      <p:par>
        <p:cTn id="1" dur="indefinite" restart="never" nodeType="tmRoot"/>
      </p:par>
    </p:tnLst>
  </p:timing>
  <p:hf hdr="0" ftr="0" dt="0"/>
  <p:txStyles>
    <p:titleStyle>
      <a:lvl1pPr algn="ctr" defTabSz="1218565"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4.xml"/><Relationship Id="rId2" Type="http://schemas.openxmlformats.org/officeDocument/2006/relationships/image" Target="../media/image10.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4.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4.xml"/><Relationship Id="rId2" Type="http://schemas.openxmlformats.org/officeDocument/2006/relationships/image" Target="../media/image6.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4.xml"/><Relationship Id="rId2" Type="http://schemas.openxmlformats.org/officeDocument/2006/relationships/image" Target="../media/image8.pn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5000">
              <a:srgbClr val="E6E6E6"/>
            </a:gs>
            <a:gs pos="25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31" name="TextBox 13"/>
          <p:cNvSpPr txBox="1"/>
          <p:nvPr/>
        </p:nvSpPr>
        <p:spPr>
          <a:xfrm>
            <a:off x="3287688" y="3212976"/>
            <a:ext cx="5387481" cy="583565"/>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zh-CN" altLang="en-US" sz="3200" b="1" dirty="0" smtClean="0">
                <a:ln w="3175">
                  <a:solidFill>
                    <a:srgbClr val="31A5D7"/>
                  </a:solidFill>
                </a:ln>
                <a:solidFill>
                  <a:schemeClr val="bg1"/>
                </a:solidFill>
                <a:latin typeface="+mj-ea"/>
                <a:ea typeface="+mj-ea"/>
              </a:rPr>
              <a:t>配电线路操作培训</a:t>
            </a:r>
            <a:endParaRPr lang="en-US" altLang="zh-CN" sz="3200" b="1" dirty="0" smtClean="0">
              <a:ln w="3175">
                <a:solidFill>
                  <a:srgbClr val="31A5D7"/>
                </a:solidFill>
              </a:ln>
              <a:solidFill>
                <a:schemeClr val="bg1"/>
              </a:solidFill>
              <a:latin typeface="+mj-ea"/>
              <a:ea typeface="+mj-ea"/>
            </a:endParaRPr>
          </a:p>
        </p:txBody>
      </p:sp>
      <p:sp>
        <p:nvSpPr>
          <p:cNvPr id="2" name="TextBox 1"/>
          <p:cNvSpPr txBox="1"/>
          <p:nvPr/>
        </p:nvSpPr>
        <p:spPr>
          <a:xfrm>
            <a:off x="8904312" y="4869160"/>
            <a:ext cx="1338828" cy="646331"/>
          </a:xfrm>
          <a:prstGeom prst="rect">
            <a:avLst/>
          </a:prstGeom>
          <a:noFill/>
        </p:spPr>
        <p:txBody>
          <a:bodyPr wrap="none" rtlCol="0">
            <a:spAutoFit/>
          </a:bodyPr>
          <a:lstStyle/>
          <a:p>
            <a:r>
              <a:rPr lang="zh-CN" altLang="en-US" dirty="0" smtClean="0"/>
              <a:t>培训讲师：</a:t>
            </a:r>
            <a:endParaRPr lang="en-US" altLang="zh-CN" dirty="0" smtClean="0"/>
          </a:p>
          <a:p>
            <a:r>
              <a:rPr lang="zh-CN" altLang="en-US" dirty="0" smtClean="0"/>
              <a:t>培训日期：</a:t>
            </a:r>
            <a:endParaRPr lang="zh-CN" alt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sp>
        <p:nvSpPr>
          <p:cNvPr id="8" name="TextBox 7"/>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rPr>
              <a:t>配电线路维护流程</a:t>
            </a:r>
            <a:endParaRPr lang="zh-CN" altLang="en-US" sz="2400" b="1" dirty="0">
              <a:solidFill>
                <a:schemeClr val="accent1"/>
              </a:solidFill>
            </a:endParaRPr>
          </a:p>
        </p:txBody>
      </p:sp>
      <p:sp>
        <p:nvSpPr>
          <p:cNvPr id="3" name="文本框 2"/>
          <p:cNvSpPr txBox="1"/>
          <p:nvPr/>
        </p:nvSpPr>
        <p:spPr>
          <a:xfrm>
            <a:off x="1853565" y="1607185"/>
            <a:ext cx="4933950" cy="368300"/>
          </a:xfrm>
          <a:prstGeom prst="rect">
            <a:avLst/>
          </a:prstGeom>
          <a:noFill/>
        </p:spPr>
        <p:txBody>
          <a:bodyPr wrap="square" rtlCol="0" anchor="t">
            <a:spAutoFit/>
          </a:bodyPr>
          <a:p>
            <a:r>
              <a:rPr lang="en-US" altLang="zh-CN"/>
              <a:t>7</a:t>
            </a:r>
            <a:r>
              <a:rPr lang="zh-CN" altLang="en-US"/>
              <a:t>、</a:t>
            </a:r>
            <a:r>
              <a:rPr lang="zh-CN" altLang="en-US"/>
              <a:t>热成像检测电缆温度符合要求；</a:t>
            </a:r>
            <a:endParaRPr lang="zh-CN" altLang="en-US"/>
          </a:p>
        </p:txBody>
      </p:sp>
      <p:pic>
        <p:nvPicPr>
          <p:cNvPr id="4" name="图片 3"/>
          <p:cNvPicPr>
            <a:picLocks noChangeAspect="1"/>
          </p:cNvPicPr>
          <p:nvPr/>
        </p:nvPicPr>
        <p:blipFill>
          <a:blip r:embed="rId1"/>
          <a:stretch>
            <a:fillRect/>
          </a:stretch>
        </p:blipFill>
        <p:spPr>
          <a:xfrm>
            <a:off x="1853565" y="2084705"/>
            <a:ext cx="2586990" cy="3449955"/>
          </a:xfrm>
          <a:prstGeom prst="rect">
            <a:avLst/>
          </a:prstGeom>
        </p:spPr>
      </p:pic>
      <p:pic>
        <p:nvPicPr>
          <p:cNvPr id="5" name="图片 4"/>
          <p:cNvPicPr>
            <a:picLocks noChangeAspect="1"/>
          </p:cNvPicPr>
          <p:nvPr/>
        </p:nvPicPr>
        <p:blipFill>
          <a:blip r:embed="rId2"/>
          <a:stretch>
            <a:fillRect/>
          </a:stretch>
        </p:blipFill>
        <p:spPr>
          <a:xfrm>
            <a:off x="4947285" y="2031365"/>
            <a:ext cx="2667000" cy="355663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sp>
        <p:nvSpPr>
          <p:cNvPr id="8" name="TextBox 7"/>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rPr>
              <a:t>配电线路维护流程</a:t>
            </a:r>
            <a:endParaRPr lang="zh-CN" altLang="en-US" sz="2400" b="1" dirty="0">
              <a:solidFill>
                <a:schemeClr val="accent1"/>
              </a:solidFill>
            </a:endParaRPr>
          </a:p>
        </p:txBody>
      </p:sp>
      <p:sp>
        <p:nvSpPr>
          <p:cNvPr id="3" name="文本框 2"/>
          <p:cNvSpPr txBox="1"/>
          <p:nvPr/>
        </p:nvSpPr>
        <p:spPr>
          <a:xfrm>
            <a:off x="855980" y="1623377"/>
            <a:ext cx="5080000" cy="398780"/>
          </a:xfrm>
          <a:prstGeom prst="rect">
            <a:avLst/>
          </a:prstGeom>
          <a:noFill/>
          <a:ln w="9525">
            <a:noFill/>
          </a:ln>
        </p:spPr>
        <p:txBody>
          <a:bodyPr>
            <a:spAutoFit/>
          </a:bodyPr>
          <a:p>
            <a:pPr marL="457200" indent="-457200"/>
            <a:r>
              <a:rPr lang="zh-CN" sz="2000" b="0">
                <a:cs typeface="等线" charset="0"/>
              </a:rPr>
              <a:t>清扫完毕，检查工具是否齐全</a:t>
            </a:r>
            <a:endParaRPr lang="zh-CN" altLang="en-US" sz="2000"/>
          </a:p>
        </p:txBody>
      </p:sp>
      <p:graphicFrame>
        <p:nvGraphicFramePr>
          <p:cNvPr id="10" name="表格 9"/>
          <p:cNvGraphicFramePr>
            <a:graphicFrameLocks noGrp="1"/>
          </p:cNvGraphicFramePr>
          <p:nvPr>
            <p:custDataLst>
              <p:tags r:id="rId1"/>
            </p:custDataLst>
          </p:nvPr>
        </p:nvGraphicFramePr>
        <p:xfrm>
          <a:off x="2071881" y="2555647"/>
          <a:ext cx="8128000" cy="1112520"/>
        </p:xfrm>
        <a:graphic>
          <a:graphicData uri="http://schemas.openxmlformats.org/drawingml/2006/table">
            <a:tbl>
              <a:tblPr firstRow="1" bandRow="1">
                <a:tableStyleId>{21E4AEA4-8DFA-4A89-87EB-49C32662AFE0}</a:tableStyleId>
              </a:tblPr>
              <a:tblGrid>
                <a:gridCol w="823640"/>
                <a:gridCol w="7304360"/>
              </a:tblGrid>
              <a:tr h="370840">
                <a:tc>
                  <a:txBody>
                    <a:bodyPr/>
                    <a:p>
                      <a:pPr algn="ctr"/>
                      <a:r>
                        <a:rPr lang="zh-CN" altLang="en-US" sz="1600" b="0" dirty="0">
                          <a:solidFill>
                            <a:schemeClr val="dk1"/>
                          </a:solidFill>
                          <a:latin typeface="+mn-ea"/>
                          <a:ea typeface="+mn-ea"/>
                        </a:rPr>
                        <a:t>1</a:t>
                      </a:r>
                      <a:endParaRPr lang="zh-CN" altLang="en-US" sz="1600" b="0" dirty="0">
                        <a:solidFill>
                          <a:schemeClr val="dk1"/>
                        </a:solidFill>
                        <a:latin typeface="+mn-ea"/>
                        <a:ea typeface="+mn-ea"/>
                      </a:endParaRPr>
                    </a:p>
                  </a:txBody>
                  <a:tcPr anchor="ctr">
                    <a:solidFill>
                      <a:schemeClr val="tx2">
                        <a:lumMod val="20000"/>
                        <a:lumOff val="80000"/>
                      </a:schemeClr>
                    </a:solidFill>
                  </a:tcPr>
                </a:tc>
                <a:tc>
                  <a:txBody>
                    <a:bodyPr/>
                    <a:p>
                      <a:r>
                        <a:rPr lang="zh-CN" altLang="en-US" sz="1600" b="0" dirty="0">
                          <a:solidFill>
                            <a:schemeClr val="dk1"/>
                          </a:solidFill>
                          <a:latin typeface="+mn-ea"/>
                          <a:ea typeface="+mn-ea"/>
                        </a:rPr>
                        <a:t>手动工具类，包括绝缘螺丝批组1套、扳手组1套、套筒组1套、手钳组1套；</a:t>
                      </a:r>
                      <a:endParaRPr lang="zh-CN" altLang="en-US" sz="1600" b="0" dirty="0">
                        <a:solidFill>
                          <a:schemeClr val="dk1"/>
                        </a:solidFill>
                        <a:latin typeface="+mn-ea"/>
                        <a:ea typeface="+mn-ea"/>
                      </a:endParaRPr>
                    </a:p>
                  </a:txBody>
                  <a:tcPr anchor="ctr">
                    <a:solidFill>
                      <a:schemeClr val="tx2">
                        <a:lumMod val="20000"/>
                        <a:lumOff val="80000"/>
                      </a:schemeClr>
                    </a:solidFill>
                  </a:tcPr>
                </a:tc>
              </a:tr>
              <a:tr h="370840">
                <a:tc>
                  <a:txBody>
                    <a:bodyPr/>
                    <a:p>
                      <a:pPr algn="ctr"/>
                      <a:r>
                        <a:rPr lang="en-US" altLang="zh-CN" sz="1600" dirty="0">
                          <a:latin typeface="+mn-ea"/>
                          <a:ea typeface="+mn-ea"/>
                        </a:rPr>
                        <a:t>2</a:t>
                      </a:r>
                      <a:endParaRPr lang="en-US" altLang="zh-CN" sz="1600" dirty="0">
                        <a:latin typeface="+mn-ea"/>
                        <a:ea typeface="+mn-ea"/>
                      </a:endParaRPr>
                    </a:p>
                  </a:txBody>
                  <a:tcPr anchor="ctr">
                    <a:solidFill>
                      <a:schemeClr val="accent1">
                        <a:lumMod val="20000"/>
                        <a:lumOff val="80000"/>
                      </a:schemeClr>
                    </a:solidFill>
                  </a:tcPr>
                </a:tc>
                <a:tc>
                  <a:txBody>
                    <a:bodyPr/>
                    <a:p>
                      <a:r>
                        <a:rPr lang="zh-CN" altLang="en-US" sz="1600" dirty="0">
                          <a:latin typeface="+mn-ea"/>
                          <a:ea typeface="+mn-ea"/>
                        </a:rPr>
                        <a:t>卫生清洁工具，包括真空吸尘器</a:t>
                      </a:r>
                      <a:r>
                        <a:rPr lang="en-US" altLang="zh-CN" sz="1600" dirty="0">
                          <a:latin typeface="+mn-ea"/>
                          <a:ea typeface="+mn-ea"/>
                        </a:rPr>
                        <a:t>1</a:t>
                      </a:r>
                      <a:r>
                        <a:rPr lang="zh-CN" altLang="en-US" sz="1600" dirty="0">
                          <a:latin typeface="+mn-ea"/>
                          <a:ea typeface="+mn-ea"/>
                        </a:rPr>
                        <a:t>台、除尘毛刷</a:t>
                      </a:r>
                      <a:r>
                        <a:rPr lang="en-US" altLang="zh-CN" sz="1600" dirty="0">
                          <a:latin typeface="+mn-ea"/>
                          <a:ea typeface="+mn-ea"/>
                        </a:rPr>
                        <a:t>1</a:t>
                      </a:r>
                      <a:r>
                        <a:rPr lang="zh-CN" altLang="en-US" sz="1600" dirty="0">
                          <a:latin typeface="+mn-ea"/>
                          <a:ea typeface="+mn-ea"/>
                        </a:rPr>
                        <a:t>个、干抹布若干；</a:t>
                      </a:r>
                      <a:endParaRPr lang="zh-CN" altLang="en-US" sz="1600" dirty="0">
                        <a:latin typeface="+mn-ea"/>
                        <a:ea typeface="+mn-ea"/>
                      </a:endParaRPr>
                    </a:p>
                  </a:txBody>
                  <a:tcPr anchor="ctr">
                    <a:solidFill>
                      <a:schemeClr val="accent1">
                        <a:lumMod val="20000"/>
                        <a:lumOff val="80000"/>
                      </a:schemeClr>
                    </a:solidFill>
                  </a:tcPr>
                </a:tc>
              </a:tr>
              <a:tr h="370840">
                <a:tc>
                  <a:txBody>
                    <a:bodyPr/>
                    <a:p>
                      <a:pPr algn="ctr"/>
                      <a:r>
                        <a:rPr lang="en-US" altLang="zh-CN" sz="1600" dirty="0">
                          <a:latin typeface="+mn-ea"/>
                          <a:ea typeface="+mn-ea"/>
                        </a:rPr>
                        <a:t>3</a:t>
                      </a:r>
                      <a:endParaRPr lang="en-US" altLang="zh-CN" sz="1600" dirty="0">
                        <a:latin typeface="+mn-ea"/>
                        <a:ea typeface="+mn-ea"/>
                      </a:endParaRPr>
                    </a:p>
                  </a:txBody>
                  <a:tcPr anchor="ctr">
                    <a:solidFill>
                      <a:schemeClr val="tx2">
                        <a:lumMod val="20000"/>
                        <a:lumOff val="80000"/>
                      </a:schemeClr>
                    </a:solidFill>
                  </a:tcPr>
                </a:tc>
                <a:tc>
                  <a:txBody>
                    <a:bodyPr/>
                    <a:p>
                      <a:r>
                        <a:rPr lang="zh-CN" altLang="en-US" sz="1600" dirty="0">
                          <a:latin typeface="+mn-ea"/>
                          <a:ea typeface="+mn-ea"/>
                        </a:rPr>
                        <a:t>检测仪器仪表，包括温湿度计</a:t>
                      </a:r>
                      <a:r>
                        <a:rPr lang="en-US" altLang="zh-CN" sz="1600" dirty="0">
                          <a:latin typeface="+mn-ea"/>
                          <a:ea typeface="+mn-ea"/>
                        </a:rPr>
                        <a:t>1</a:t>
                      </a:r>
                      <a:r>
                        <a:rPr lang="zh-CN" altLang="en-US" sz="1600" dirty="0">
                          <a:latin typeface="+mn-ea"/>
                          <a:ea typeface="+mn-ea"/>
                        </a:rPr>
                        <a:t>个、万用表</a:t>
                      </a:r>
                      <a:r>
                        <a:rPr lang="en-US" altLang="zh-CN" sz="1600" dirty="0">
                          <a:latin typeface="+mn-ea"/>
                          <a:ea typeface="+mn-ea"/>
                        </a:rPr>
                        <a:t>1</a:t>
                      </a:r>
                      <a:r>
                        <a:rPr lang="zh-CN" altLang="en-US" sz="1600" dirty="0">
                          <a:latin typeface="+mn-ea"/>
                          <a:ea typeface="+mn-ea"/>
                        </a:rPr>
                        <a:t>个、钳流表</a:t>
                      </a:r>
                      <a:r>
                        <a:rPr lang="en-US" altLang="zh-CN" sz="1600" dirty="0">
                          <a:latin typeface="+mn-ea"/>
                          <a:ea typeface="+mn-ea"/>
                        </a:rPr>
                        <a:t>1</a:t>
                      </a:r>
                      <a:r>
                        <a:rPr lang="zh-CN" altLang="en-US" sz="1600" dirty="0">
                          <a:latin typeface="+mn-ea"/>
                          <a:ea typeface="+mn-ea"/>
                        </a:rPr>
                        <a:t>个、点温仪</a:t>
                      </a:r>
                      <a:r>
                        <a:rPr lang="en-US" altLang="zh-CN" sz="1600" dirty="0">
                          <a:latin typeface="+mn-ea"/>
                          <a:ea typeface="+mn-ea"/>
                        </a:rPr>
                        <a:t>1</a:t>
                      </a:r>
                      <a:r>
                        <a:rPr lang="zh-CN" altLang="en-US" sz="1600" dirty="0">
                          <a:latin typeface="+mn-ea"/>
                          <a:ea typeface="+mn-ea"/>
                        </a:rPr>
                        <a:t>个；</a:t>
                      </a:r>
                      <a:endParaRPr lang="zh-CN" altLang="en-US" sz="1600" dirty="0">
                        <a:latin typeface="+mn-ea"/>
                        <a:ea typeface="+mn-ea"/>
                      </a:endParaRPr>
                    </a:p>
                  </a:txBody>
                  <a:tcPr anchor="ctr">
                    <a:solidFill>
                      <a:schemeClr val="tx2">
                        <a:lumMod val="20000"/>
                        <a:lumOff val="80000"/>
                      </a:schemeClr>
                    </a:solid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5000">
              <a:srgbClr val="E6E6E6"/>
            </a:gs>
            <a:gs pos="25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cxnSp>
        <p:nvCxnSpPr>
          <p:cNvPr id="34" name="直接连接符 33"/>
          <p:cNvCxnSpPr/>
          <p:nvPr/>
        </p:nvCxnSpPr>
        <p:spPr>
          <a:xfrm>
            <a:off x="5143615" y="244892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139065" y="2681340"/>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139065" y="2198740"/>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5143615" y="244892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139065" y="2681340"/>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139065" y="248677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5143615" y="2270748"/>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2408879" y="2299731"/>
            <a:ext cx="7775701" cy="810099"/>
            <a:chOff x="3504874" y="1353111"/>
            <a:chExt cx="5182251" cy="1057946"/>
          </a:xfrm>
        </p:grpSpPr>
        <p:sp>
          <p:nvSpPr>
            <p:cNvPr id="13" name="矩形 12"/>
            <p:cNvSpPr/>
            <p:nvPr/>
          </p:nvSpPr>
          <p:spPr>
            <a:xfrm>
              <a:off x="5108996" y="1353111"/>
              <a:ext cx="3578129" cy="1057946"/>
            </a:xfrm>
            <a:prstGeom prst="rect">
              <a:avLst/>
            </a:pr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sz="2000">
                <a:sym typeface="+mn-ea"/>
              </a:endParaRPr>
            </a:p>
          </p:txBody>
        </p:sp>
        <p:sp>
          <p:nvSpPr>
            <p:cNvPr id="14"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5" name="TextBox 14"/>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01</a:t>
              </a:r>
              <a:endParaRPr lang="zh-CN" altLang="en-US" sz="3200" dirty="0">
                <a:solidFill>
                  <a:schemeClr val="accent1"/>
                </a:solidFill>
                <a:latin typeface="Impact" panose="020B0806030902050204" pitchFamily="34" charset="0"/>
              </a:endParaRPr>
            </a:p>
          </p:txBody>
        </p:sp>
        <p:sp>
          <p:nvSpPr>
            <p:cNvPr id="16" name="TextBox 42"/>
            <p:cNvSpPr txBox="1"/>
            <p:nvPr/>
          </p:nvSpPr>
          <p:spPr>
            <a:xfrm>
              <a:off x="5269496" y="1716282"/>
              <a:ext cx="3416854" cy="442133"/>
            </a:xfrm>
            <a:prstGeom prst="rect">
              <a:avLst/>
            </a:prstGeom>
            <a:noFill/>
          </p:spPr>
          <p:txBody>
            <a:bodyPr wrap="square" rtlCol="0">
              <a:spAutoFit/>
            </a:bodyPr>
            <a:lstStyle/>
            <a:p>
              <a:r>
                <a:rPr lang="zh-CN" altLang="en-US" sz="1600" b="1" dirty="0" smtClean="0">
                  <a:solidFill>
                    <a:schemeClr val="bg1"/>
                  </a:solidFill>
                </a:rPr>
                <a:t>培训目标及培训要求</a:t>
              </a:r>
              <a:endParaRPr lang="zh-CN" altLang="en-US" sz="1600" b="1" dirty="0">
                <a:solidFill>
                  <a:schemeClr val="bg1"/>
                </a:solidFill>
              </a:endParaRPr>
            </a:p>
          </p:txBody>
        </p:sp>
      </p:grpSp>
      <p:grpSp>
        <p:nvGrpSpPr>
          <p:cNvPr id="17" name="组合 16"/>
          <p:cNvGrpSpPr/>
          <p:nvPr/>
        </p:nvGrpSpPr>
        <p:grpSpPr>
          <a:xfrm>
            <a:off x="2408879" y="3185711"/>
            <a:ext cx="7775702" cy="810099"/>
            <a:chOff x="3504874" y="2510154"/>
            <a:chExt cx="5182252" cy="1057946"/>
          </a:xfrm>
        </p:grpSpPr>
        <p:sp>
          <p:nvSpPr>
            <p:cNvPr id="18" name="矩形 17"/>
            <p:cNvSpPr/>
            <p:nvPr/>
          </p:nvSpPr>
          <p:spPr>
            <a:xfrm>
              <a:off x="5108996" y="2510154"/>
              <a:ext cx="3578130"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29"/>
            <p:cNvSpPr/>
            <p:nvPr/>
          </p:nvSpPr>
          <p:spPr>
            <a:xfrm>
              <a:off x="3504874" y="2510154"/>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0" name="TextBox 80"/>
            <p:cNvSpPr txBox="1"/>
            <p:nvPr/>
          </p:nvSpPr>
          <p:spPr>
            <a:xfrm>
              <a:off x="3744450" y="2670391"/>
              <a:ext cx="616706"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02</a:t>
              </a:r>
              <a:endParaRPr lang="zh-CN" altLang="en-US" sz="3200" dirty="0">
                <a:solidFill>
                  <a:schemeClr val="accent1"/>
                </a:solidFill>
                <a:latin typeface="Impact" panose="020B0806030902050204" pitchFamily="34" charset="0"/>
              </a:endParaRPr>
            </a:p>
          </p:txBody>
        </p:sp>
        <p:sp>
          <p:nvSpPr>
            <p:cNvPr id="21" name="TextBox 81"/>
            <p:cNvSpPr txBox="1"/>
            <p:nvPr/>
          </p:nvSpPr>
          <p:spPr>
            <a:xfrm>
              <a:off x="5269498" y="2873327"/>
              <a:ext cx="3417628" cy="440346"/>
            </a:xfrm>
            <a:prstGeom prst="rect">
              <a:avLst/>
            </a:prstGeom>
            <a:noFill/>
          </p:spPr>
          <p:txBody>
            <a:bodyPr wrap="square" rtlCol="0">
              <a:spAutoFit/>
            </a:bodyPr>
            <a:lstStyle/>
            <a:p>
              <a:r>
                <a:rPr lang="zh-CN" altLang="en-US" sz="1600" b="1" dirty="0">
                  <a:solidFill>
                    <a:schemeClr val="bg1"/>
                  </a:solidFill>
                </a:rPr>
                <a:t>配电线路维护流程</a:t>
              </a:r>
              <a:endParaRPr lang="zh-CN" altLang="en-US" sz="1600" b="1" dirty="0">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1100" fill="hold"/>
                                        <p:tgtEl>
                                          <p:spTgt spid="10"/>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17"/>
                                        </p:tgtEl>
                                      </p:cBhvr>
                                    </p:animEffect>
                                    <p:set>
                                      <p:cBhvr>
                                        <p:cTn id="11"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sp>
        <p:nvSpPr>
          <p:cNvPr id="6" name="TextBox 5"/>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accent1"/>
                </a:solidFill>
              </a:rPr>
              <a:t>培训目标及培训要求</a:t>
            </a:r>
            <a:endParaRPr lang="zh-CN" altLang="en-US" sz="2400" b="1" dirty="0">
              <a:solidFill>
                <a:schemeClr val="accent1"/>
              </a:solidFill>
            </a:endParaRPr>
          </a:p>
        </p:txBody>
      </p:sp>
      <p:sp>
        <p:nvSpPr>
          <p:cNvPr id="12" name="TextBox 3"/>
          <p:cNvSpPr txBox="1"/>
          <p:nvPr/>
        </p:nvSpPr>
        <p:spPr>
          <a:xfrm>
            <a:off x="1631504" y="1228690"/>
            <a:ext cx="1656184" cy="400110"/>
          </a:xfrm>
          <a:prstGeom prst="rect">
            <a:avLst/>
          </a:prstGeom>
          <a:noFill/>
        </p:spPr>
        <p:txBody>
          <a:bodyPr wrap="square" rtlCol="0">
            <a:spAutoFit/>
          </a:bodyPr>
          <a:lstStyle/>
          <a:p>
            <a:r>
              <a:rPr lang="zh-CN" altLang="en-US" sz="2000" b="1" dirty="0"/>
              <a:t>培训目标</a:t>
            </a:r>
            <a:endParaRPr lang="zh-CN" altLang="en-US" sz="2000" b="1" dirty="0"/>
          </a:p>
        </p:txBody>
      </p:sp>
      <p:sp>
        <p:nvSpPr>
          <p:cNvPr id="15" name="TextBox 4"/>
          <p:cNvSpPr txBox="1"/>
          <p:nvPr/>
        </p:nvSpPr>
        <p:spPr>
          <a:xfrm>
            <a:off x="1415480" y="1772816"/>
            <a:ext cx="9145016" cy="875665"/>
          </a:xfrm>
          <a:prstGeom prst="rect">
            <a:avLst/>
          </a:prstGeom>
          <a:noFill/>
        </p:spPr>
        <p:txBody>
          <a:bodyPr wrap="square" rtlCol="0">
            <a:spAutoFit/>
          </a:bodyPr>
          <a:lstStyle/>
          <a:p>
            <a:pPr>
              <a:lnSpc>
                <a:spcPct val="150000"/>
              </a:lnSpc>
              <a:spcBef>
                <a:spcPts val="200"/>
              </a:spcBef>
              <a:spcAft>
                <a:spcPts val="200"/>
              </a:spcAft>
            </a:pPr>
            <a:r>
              <a:rPr lang="zh-CN" altLang="en-US" dirty="0">
                <a:latin typeface="+mn-ea"/>
              </a:rPr>
              <a:t>      </a:t>
            </a:r>
            <a:r>
              <a:rPr lang="zh-CN" altLang="en-US" sz="1600" dirty="0">
                <a:latin typeface="+mn-ea"/>
              </a:rPr>
              <a:t>本课程针对润泽科技数据中心运维团队人员进行，旨在使相关人员掌握配电线路维护保养的操作流程以及安全注意事项等内容，以进一步提高润泽科技数据中心运维人员维护操作水平。</a:t>
            </a:r>
            <a:endParaRPr lang="en-US" altLang="zh-CN" sz="1600" dirty="0">
              <a:latin typeface="+mn-ea"/>
            </a:endParaRPr>
          </a:p>
        </p:txBody>
      </p:sp>
      <p:sp>
        <p:nvSpPr>
          <p:cNvPr id="17" name="TextBox 6"/>
          <p:cNvSpPr txBox="1"/>
          <p:nvPr/>
        </p:nvSpPr>
        <p:spPr>
          <a:xfrm>
            <a:off x="1775520" y="3460938"/>
            <a:ext cx="1656184" cy="400110"/>
          </a:xfrm>
          <a:prstGeom prst="rect">
            <a:avLst/>
          </a:prstGeom>
          <a:noFill/>
        </p:spPr>
        <p:txBody>
          <a:bodyPr wrap="square" rtlCol="0">
            <a:spAutoFit/>
          </a:bodyPr>
          <a:lstStyle/>
          <a:p>
            <a:r>
              <a:rPr lang="zh-CN" altLang="en-US" sz="2000" b="1" dirty="0"/>
              <a:t>培训要求</a:t>
            </a:r>
            <a:endParaRPr lang="zh-CN" altLang="en-US" sz="2000" b="1" dirty="0"/>
          </a:p>
        </p:txBody>
      </p:sp>
      <p:sp>
        <p:nvSpPr>
          <p:cNvPr id="18" name="TextBox 7"/>
          <p:cNvSpPr txBox="1"/>
          <p:nvPr/>
        </p:nvSpPr>
        <p:spPr>
          <a:xfrm>
            <a:off x="1415480" y="4005064"/>
            <a:ext cx="9145016" cy="829945"/>
          </a:xfrm>
          <a:prstGeom prst="rect">
            <a:avLst/>
          </a:prstGeom>
          <a:noFill/>
        </p:spPr>
        <p:txBody>
          <a:bodyPr wrap="square" rtlCol="0">
            <a:spAutoFit/>
          </a:bodyPr>
          <a:lstStyle/>
          <a:p>
            <a:pPr>
              <a:lnSpc>
                <a:spcPct val="150000"/>
              </a:lnSpc>
              <a:spcBef>
                <a:spcPts val="200"/>
              </a:spcBef>
              <a:spcAft>
                <a:spcPts val="200"/>
              </a:spcAft>
            </a:pPr>
            <a:r>
              <a:rPr lang="zh-CN" altLang="en-US" sz="1600" dirty="0">
                <a:latin typeface="+mn-ea"/>
              </a:rPr>
              <a:t>       该课程考核合格分数线为</a:t>
            </a:r>
            <a:r>
              <a:rPr lang="en-US" altLang="zh-CN" sz="1600" dirty="0">
                <a:latin typeface="+mn-ea"/>
              </a:rPr>
              <a:t>80</a:t>
            </a:r>
            <a:r>
              <a:rPr lang="zh-CN" altLang="en-US" sz="1600" dirty="0">
                <a:latin typeface="+mn-ea"/>
              </a:rPr>
              <a:t>分， 参训人员需要掌握设备维护保养所使用的工具及备件、相关操作步骤、安全注意事项等内容，确保维护操作人员熟知熟会。</a:t>
            </a:r>
            <a:endParaRPr lang="en-US" altLang="zh-CN" sz="1600" dirty="0">
              <a:latin typeface="+mn-ea"/>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cxnSp>
        <p:nvCxnSpPr>
          <p:cNvPr id="34" name="直接连接符 33"/>
          <p:cNvCxnSpPr/>
          <p:nvPr/>
        </p:nvCxnSpPr>
        <p:spPr>
          <a:xfrm>
            <a:off x="5143615" y="244892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139065" y="2681340"/>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139065" y="2198740"/>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5143615" y="244892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139065" y="2681340"/>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139065" y="248677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5143615" y="2270748"/>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2408879" y="2299731"/>
            <a:ext cx="7775701" cy="810099"/>
            <a:chOff x="3504874" y="1353111"/>
            <a:chExt cx="5182251" cy="1057946"/>
          </a:xfrm>
        </p:grpSpPr>
        <p:sp>
          <p:nvSpPr>
            <p:cNvPr id="13" name="矩形 12"/>
            <p:cNvSpPr/>
            <p:nvPr/>
          </p:nvSpPr>
          <p:spPr>
            <a:xfrm>
              <a:off x="5108996" y="1353111"/>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5" name="TextBox 14"/>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01</a:t>
              </a:r>
              <a:endParaRPr lang="zh-CN" altLang="en-US" sz="3200" dirty="0">
                <a:solidFill>
                  <a:schemeClr val="accent1"/>
                </a:solidFill>
                <a:latin typeface="Impact" panose="020B0806030902050204" pitchFamily="34" charset="0"/>
              </a:endParaRPr>
            </a:p>
          </p:txBody>
        </p:sp>
        <p:sp>
          <p:nvSpPr>
            <p:cNvPr id="16" name="TextBox 42"/>
            <p:cNvSpPr txBox="1"/>
            <p:nvPr/>
          </p:nvSpPr>
          <p:spPr>
            <a:xfrm>
              <a:off x="5269496" y="1716282"/>
              <a:ext cx="3416854" cy="442133"/>
            </a:xfrm>
            <a:prstGeom prst="rect">
              <a:avLst/>
            </a:prstGeom>
            <a:noFill/>
          </p:spPr>
          <p:txBody>
            <a:bodyPr wrap="square" rtlCol="0">
              <a:spAutoFit/>
            </a:bodyPr>
            <a:lstStyle/>
            <a:p>
              <a:r>
                <a:rPr lang="zh-CN" altLang="en-US" sz="1600" b="1" dirty="0" smtClean="0">
                  <a:solidFill>
                    <a:schemeClr val="bg1"/>
                  </a:solidFill>
                </a:rPr>
                <a:t>培训目标及培训要求</a:t>
              </a:r>
              <a:endParaRPr lang="zh-CN" altLang="en-US" sz="1600" b="1" dirty="0">
                <a:solidFill>
                  <a:schemeClr val="bg1"/>
                </a:solidFill>
              </a:endParaRPr>
            </a:p>
          </p:txBody>
        </p:sp>
      </p:grpSp>
      <p:grpSp>
        <p:nvGrpSpPr>
          <p:cNvPr id="17" name="组合 16"/>
          <p:cNvGrpSpPr/>
          <p:nvPr/>
        </p:nvGrpSpPr>
        <p:grpSpPr>
          <a:xfrm>
            <a:off x="2408879" y="3185711"/>
            <a:ext cx="7775702" cy="810099"/>
            <a:chOff x="3504874" y="2510154"/>
            <a:chExt cx="5182252" cy="1057946"/>
          </a:xfrm>
        </p:grpSpPr>
        <p:sp>
          <p:nvSpPr>
            <p:cNvPr id="18" name="矩形 17"/>
            <p:cNvSpPr/>
            <p:nvPr/>
          </p:nvSpPr>
          <p:spPr>
            <a:xfrm>
              <a:off x="5108996" y="2510154"/>
              <a:ext cx="3578130" cy="1057946"/>
            </a:xfrm>
            <a:prstGeom prst="rect">
              <a:avLst/>
            </a:pr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sz="2000">
                <a:sym typeface="+mn-ea"/>
              </a:endParaRPr>
            </a:p>
          </p:txBody>
        </p:sp>
        <p:sp>
          <p:nvSpPr>
            <p:cNvPr id="19" name="矩形 29"/>
            <p:cNvSpPr/>
            <p:nvPr/>
          </p:nvSpPr>
          <p:spPr>
            <a:xfrm>
              <a:off x="3504874" y="2510154"/>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0" name="TextBox 80"/>
            <p:cNvSpPr txBox="1"/>
            <p:nvPr/>
          </p:nvSpPr>
          <p:spPr>
            <a:xfrm>
              <a:off x="3744450" y="2670391"/>
              <a:ext cx="616706"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02</a:t>
              </a:r>
              <a:endParaRPr lang="zh-CN" altLang="en-US" sz="3200" dirty="0">
                <a:solidFill>
                  <a:schemeClr val="accent1"/>
                </a:solidFill>
                <a:latin typeface="Impact" panose="020B0806030902050204" pitchFamily="34" charset="0"/>
              </a:endParaRPr>
            </a:p>
          </p:txBody>
        </p:sp>
        <p:sp>
          <p:nvSpPr>
            <p:cNvPr id="21" name="TextBox 81"/>
            <p:cNvSpPr txBox="1"/>
            <p:nvPr/>
          </p:nvSpPr>
          <p:spPr>
            <a:xfrm>
              <a:off x="5269498" y="2873327"/>
              <a:ext cx="3417628" cy="440346"/>
            </a:xfrm>
            <a:prstGeom prst="rect">
              <a:avLst/>
            </a:prstGeom>
            <a:noFill/>
          </p:spPr>
          <p:txBody>
            <a:bodyPr wrap="square" rtlCol="0">
              <a:spAutoFit/>
            </a:bodyPr>
            <a:lstStyle/>
            <a:p>
              <a:r>
                <a:rPr lang="zh-CN" altLang="en-US" sz="1600" b="1" dirty="0">
                  <a:solidFill>
                    <a:schemeClr val="bg1"/>
                  </a:solidFill>
                </a:rPr>
                <a:t>配电线路维护流程</a:t>
              </a:r>
              <a:endParaRPr lang="zh-CN" altLang="en-US" sz="1600" b="1" dirty="0">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1100" fill="hold"/>
                                        <p:tgtEl>
                                          <p:spTgt spid="10"/>
                                        </p:tgtEl>
                                      </p:cBhvr>
                                      <p:by x="150000" y="150000"/>
                                    </p:animScale>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17"/>
                                        </p:tgtEl>
                                      </p:cBhvr>
                                    </p:animEffect>
                                    <p:set>
                                      <p:cBhvr>
                                        <p:cTn id="11"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sp>
        <p:nvSpPr>
          <p:cNvPr id="7" name="TextBox 4"/>
          <p:cNvSpPr txBox="1"/>
          <p:nvPr/>
        </p:nvSpPr>
        <p:spPr>
          <a:xfrm>
            <a:off x="1631504" y="980728"/>
            <a:ext cx="5184576" cy="398780"/>
          </a:xfrm>
          <a:prstGeom prst="rect">
            <a:avLst/>
          </a:prstGeom>
          <a:noFill/>
        </p:spPr>
        <p:txBody>
          <a:bodyPr wrap="square" rtlCol="0">
            <a:spAutoFit/>
          </a:bodyPr>
          <a:lstStyle/>
          <a:p>
            <a:r>
              <a:rPr lang="zh-CN" altLang="en-US" sz="2000" b="1" dirty="0"/>
              <a:t>先提条件及安全保障</a:t>
            </a:r>
            <a:endParaRPr lang="zh-CN" altLang="en-US" sz="2000" b="1" dirty="0"/>
          </a:p>
        </p:txBody>
      </p:sp>
      <p:graphicFrame>
        <p:nvGraphicFramePr>
          <p:cNvPr id="10" name="表格 9"/>
          <p:cNvGraphicFramePr>
            <a:graphicFrameLocks noGrp="1"/>
          </p:cNvGraphicFramePr>
          <p:nvPr>
            <p:custDataLst>
              <p:tags r:id="rId1"/>
            </p:custDataLst>
          </p:nvPr>
        </p:nvGraphicFramePr>
        <p:xfrm>
          <a:off x="1769621" y="1958747"/>
          <a:ext cx="8128000" cy="3291840"/>
        </p:xfrm>
        <a:graphic>
          <a:graphicData uri="http://schemas.openxmlformats.org/drawingml/2006/table">
            <a:tbl>
              <a:tblPr firstRow="1" bandRow="1">
                <a:tableStyleId>{21E4AEA4-8DFA-4A89-87EB-49C32662AFE0}</a:tableStyleId>
              </a:tblPr>
              <a:tblGrid>
                <a:gridCol w="823640"/>
                <a:gridCol w="7304360"/>
              </a:tblGrid>
              <a:tr h="370840">
                <a:tc>
                  <a:txBody>
                    <a:bodyPr/>
                    <a:lstStyle/>
                    <a:p>
                      <a:pPr algn="ctr"/>
                      <a:r>
                        <a:rPr lang="zh-CN" altLang="en-US" sz="1600" dirty="0">
                          <a:latin typeface="+mn-ea"/>
                          <a:ea typeface="+mn-ea"/>
                        </a:rPr>
                        <a:t>序号</a:t>
                      </a:r>
                      <a:endParaRPr lang="zh-CN" altLang="en-US" sz="1600" dirty="0">
                        <a:latin typeface="+mn-ea"/>
                        <a:ea typeface="+mn-ea"/>
                      </a:endParaRPr>
                    </a:p>
                  </a:txBody>
                  <a:tcPr anchor="ctr">
                    <a:solidFill>
                      <a:schemeClr val="accent1"/>
                    </a:solidFill>
                  </a:tcPr>
                </a:tc>
                <a:tc>
                  <a:txBody>
                    <a:bodyPr/>
                    <a:lstStyle/>
                    <a:p>
                      <a:pPr marL="0" marR="0" indent="0" algn="ctr" defTabSz="1218565" rtl="0" eaLnBrk="1" fontAlgn="auto" latinLnBrk="0" hangingPunct="1">
                        <a:lnSpc>
                          <a:spcPct val="100000"/>
                        </a:lnSpc>
                        <a:spcBef>
                          <a:spcPts val="0"/>
                        </a:spcBef>
                        <a:spcAft>
                          <a:spcPts val="0"/>
                        </a:spcAft>
                        <a:buClrTx/>
                        <a:buSzTx/>
                        <a:buFontTx/>
                        <a:buNone/>
                        <a:defRPr/>
                      </a:pPr>
                      <a:r>
                        <a:rPr lang="zh-CN" altLang="en-US" sz="1600" dirty="0">
                          <a:latin typeface="+mn-ea"/>
                          <a:ea typeface="+mn-ea"/>
                        </a:rPr>
                        <a:t>准备工作及回退计划</a:t>
                      </a:r>
                      <a:endParaRPr lang="zh-CN" altLang="en-US" sz="1600" dirty="0">
                        <a:latin typeface="+mn-ea"/>
                        <a:ea typeface="+mn-ea"/>
                      </a:endParaRPr>
                    </a:p>
                  </a:txBody>
                  <a:tcPr anchor="ctr">
                    <a:solidFill>
                      <a:schemeClr val="accent1"/>
                    </a:solidFill>
                  </a:tcPr>
                </a:tc>
              </a:tr>
              <a:tr h="370840">
                <a:tc>
                  <a:txBody>
                    <a:bodyPr/>
                    <a:lstStyle/>
                    <a:p>
                      <a:pPr algn="ctr"/>
                      <a:r>
                        <a:rPr lang="en-US" altLang="zh-CN" sz="1600" dirty="0">
                          <a:latin typeface="+mn-ea"/>
                          <a:ea typeface="+mn-ea"/>
                        </a:rPr>
                        <a:t>1</a:t>
                      </a:r>
                      <a:endParaRPr lang="zh-CN" altLang="en-US" sz="1600" dirty="0">
                        <a:latin typeface="+mn-ea"/>
                        <a:ea typeface="+mn-ea"/>
                      </a:endParaRPr>
                    </a:p>
                  </a:txBody>
                  <a:tcPr anchor="ctr">
                    <a:solidFill>
                      <a:schemeClr val="accent1">
                        <a:lumMod val="20000"/>
                        <a:lumOff val="80000"/>
                      </a:schemeClr>
                    </a:solidFill>
                  </a:tcPr>
                </a:tc>
                <a:tc>
                  <a:txBody>
                    <a:bodyPr/>
                    <a:lstStyle/>
                    <a:p>
                      <a:r>
                        <a:rPr lang="zh-CN" altLang="en-US" sz="1600" dirty="0">
                          <a:latin typeface="+mn-ea"/>
                          <a:ea typeface="+mn-ea"/>
                        </a:rPr>
                        <a:t>经过相关领导及部门的变更审批流程；</a:t>
                      </a:r>
                      <a:endParaRPr lang="zh-CN" altLang="en-US" sz="1600" dirty="0">
                        <a:latin typeface="+mn-ea"/>
                        <a:ea typeface="+mn-ea"/>
                      </a:endParaRPr>
                    </a:p>
                  </a:txBody>
                  <a:tcPr anchor="ctr">
                    <a:solidFill>
                      <a:schemeClr val="accent1">
                        <a:lumMod val="20000"/>
                        <a:lumOff val="80000"/>
                      </a:schemeClr>
                    </a:solidFill>
                  </a:tcPr>
                </a:tc>
              </a:tr>
              <a:tr h="370840">
                <a:tc>
                  <a:txBody>
                    <a:bodyPr/>
                    <a:lstStyle/>
                    <a:p>
                      <a:pPr algn="ctr"/>
                      <a:r>
                        <a:rPr lang="en-US" altLang="zh-CN" sz="1600" dirty="0">
                          <a:latin typeface="+mn-ea"/>
                          <a:ea typeface="+mn-ea"/>
                        </a:rPr>
                        <a:t>2</a:t>
                      </a:r>
                      <a:endParaRPr lang="zh-CN" altLang="en-US" sz="1600" dirty="0">
                        <a:latin typeface="+mn-ea"/>
                        <a:ea typeface="+mn-ea"/>
                      </a:endParaRPr>
                    </a:p>
                  </a:txBody>
                  <a:tcPr anchor="ctr">
                    <a:solidFill>
                      <a:schemeClr val="tx2">
                        <a:lumMod val="20000"/>
                        <a:lumOff val="80000"/>
                      </a:schemeClr>
                    </a:solidFill>
                  </a:tcPr>
                </a:tc>
                <a:tc>
                  <a:txBody>
                    <a:bodyPr/>
                    <a:lstStyle/>
                    <a:p>
                      <a:r>
                        <a:rPr lang="zh-CN" altLang="en-US" sz="1600" dirty="0">
                          <a:latin typeface="+mn-ea"/>
                          <a:ea typeface="+mn-ea"/>
                        </a:rPr>
                        <a:t>通报监控值班人员。</a:t>
                      </a:r>
                      <a:endParaRPr lang="zh-CN" altLang="en-US" sz="1600" dirty="0">
                        <a:latin typeface="+mn-ea"/>
                        <a:ea typeface="+mn-ea"/>
                      </a:endParaRPr>
                    </a:p>
                  </a:txBody>
                  <a:tcPr anchor="ctr">
                    <a:solidFill>
                      <a:schemeClr val="tx2">
                        <a:lumMod val="20000"/>
                        <a:lumOff val="80000"/>
                      </a:schemeClr>
                    </a:solidFill>
                  </a:tcPr>
                </a:tc>
              </a:tr>
              <a:tr h="370840">
                <a:tc>
                  <a:txBody>
                    <a:bodyPr/>
                    <a:lstStyle/>
                    <a:p>
                      <a:pPr algn="ctr"/>
                      <a:r>
                        <a:rPr lang="en-US" altLang="zh-CN" sz="1600" dirty="0">
                          <a:latin typeface="+mn-ea"/>
                          <a:ea typeface="+mn-ea"/>
                        </a:rPr>
                        <a:t>3</a:t>
                      </a:r>
                      <a:endParaRPr lang="zh-CN" altLang="en-US" sz="1600" dirty="0">
                        <a:latin typeface="+mn-ea"/>
                        <a:ea typeface="+mn-ea"/>
                      </a:endParaRPr>
                    </a:p>
                  </a:txBody>
                  <a:tcPr anchor="ctr">
                    <a:solidFill>
                      <a:schemeClr val="accent1">
                        <a:lumMod val="20000"/>
                        <a:lumOff val="80000"/>
                      </a:schemeClr>
                    </a:solidFill>
                  </a:tcPr>
                </a:tc>
                <a:tc>
                  <a:txBody>
                    <a:bodyPr/>
                    <a:lstStyle/>
                    <a:p>
                      <a:r>
                        <a:rPr lang="zh-CN" altLang="en-US" sz="1600" dirty="0">
                          <a:latin typeface="+mn-ea"/>
                          <a:ea typeface="+mn-ea"/>
                        </a:rPr>
                        <a:t>穿戴必备的个人防护用品；</a:t>
                      </a:r>
                      <a:endParaRPr lang="zh-CN" altLang="en-US" sz="1600" dirty="0">
                        <a:latin typeface="+mn-ea"/>
                        <a:ea typeface="+mn-ea"/>
                      </a:endParaRPr>
                    </a:p>
                  </a:txBody>
                  <a:tcPr anchor="ctr">
                    <a:solidFill>
                      <a:schemeClr val="accent1">
                        <a:lumMod val="20000"/>
                        <a:lumOff val="80000"/>
                      </a:schemeClr>
                    </a:solidFill>
                  </a:tcPr>
                </a:tc>
              </a:tr>
              <a:tr h="370840">
                <a:tc>
                  <a:txBody>
                    <a:bodyPr/>
                    <a:lstStyle/>
                    <a:p>
                      <a:pPr algn="ctr"/>
                      <a:r>
                        <a:rPr lang="en-US" altLang="zh-CN" sz="1600" dirty="0">
                          <a:latin typeface="+mn-ea"/>
                          <a:ea typeface="+mn-ea"/>
                        </a:rPr>
                        <a:t>4</a:t>
                      </a:r>
                      <a:endParaRPr lang="zh-CN" altLang="en-US" sz="1600" dirty="0">
                        <a:latin typeface="+mn-ea"/>
                        <a:ea typeface="+mn-ea"/>
                      </a:endParaRPr>
                    </a:p>
                  </a:txBody>
                  <a:tcPr anchor="ctr">
                    <a:solidFill>
                      <a:schemeClr val="tx2">
                        <a:lumMod val="20000"/>
                        <a:lumOff val="80000"/>
                      </a:schemeClr>
                    </a:solidFill>
                  </a:tcPr>
                </a:tc>
                <a:tc>
                  <a:txBody>
                    <a:bodyPr/>
                    <a:lstStyle/>
                    <a:p>
                      <a:r>
                        <a:rPr lang="zh-CN" altLang="en-US" sz="1600" dirty="0">
                          <a:latin typeface="+mn-ea"/>
                          <a:ea typeface="+mn-ea"/>
                        </a:rPr>
                        <a:t>维护工作应至少</a:t>
                      </a:r>
                      <a:r>
                        <a:rPr lang="en-US" altLang="zh-CN" sz="1600" dirty="0">
                          <a:latin typeface="+mn-ea"/>
                          <a:ea typeface="+mn-ea"/>
                        </a:rPr>
                        <a:t>2</a:t>
                      </a:r>
                      <a:r>
                        <a:rPr lang="zh-CN" altLang="en-US" sz="1600" dirty="0">
                          <a:latin typeface="+mn-ea"/>
                          <a:ea typeface="+mn-ea"/>
                        </a:rPr>
                        <a:t>人配合进行，互相监护；</a:t>
                      </a:r>
                      <a:endParaRPr lang="zh-CN" altLang="en-US" sz="1600" dirty="0">
                        <a:latin typeface="+mn-ea"/>
                        <a:ea typeface="+mn-ea"/>
                      </a:endParaRPr>
                    </a:p>
                  </a:txBody>
                  <a:tcPr anchor="ctr">
                    <a:solidFill>
                      <a:schemeClr val="tx2">
                        <a:lumMod val="20000"/>
                        <a:lumOff val="80000"/>
                      </a:schemeClr>
                    </a:solidFill>
                  </a:tcPr>
                </a:tc>
              </a:tr>
              <a:tr h="370840">
                <a:tc>
                  <a:txBody>
                    <a:bodyPr/>
                    <a:lstStyle/>
                    <a:p>
                      <a:pPr algn="ctr"/>
                      <a:r>
                        <a:rPr lang="en-US" altLang="zh-CN" sz="1600" dirty="0">
                          <a:latin typeface="+mn-ea"/>
                          <a:ea typeface="+mn-ea"/>
                        </a:rPr>
                        <a:t>5</a:t>
                      </a:r>
                      <a:endParaRPr lang="zh-CN" altLang="en-US" sz="1600" dirty="0">
                        <a:latin typeface="+mn-ea"/>
                        <a:ea typeface="+mn-ea"/>
                      </a:endParaRPr>
                    </a:p>
                  </a:txBody>
                  <a:tcPr anchor="ctr">
                    <a:solidFill>
                      <a:schemeClr val="accent1">
                        <a:lumMod val="20000"/>
                        <a:lumOff val="80000"/>
                      </a:schemeClr>
                    </a:solidFill>
                  </a:tcPr>
                </a:tc>
                <a:tc>
                  <a:txBody>
                    <a:bodyPr/>
                    <a:lstStyle/>
                    <a:p>
                      <a:r>
                        <a:rPr lang="en-US" altLang="zh-CN" sz="1600" dirty="0">
                          <a:latin typeface="+mn-ea"/>
                          <a:ea typeface="+mn-ea"/>
                        </a:rPr>
                        <a:t>MOP</a:t>
                      </a:r>
                      <a:r>
                        <a:rPr lang="zh-CN" altLang="en-US" sz="1600" dirty="0">
                          <a:latin typeface="+mn-ea"/>
                          <a:ea typeface="+mn-ea"/>
                        </a:rPr>
                        <a:t>程序文档及维护记录表；</a:t>
                      </a:r>
                      <a:endParaRPr lang="zh-CN" altLang="en-US" sz="1600" dirty="0">
                        <a:latin typeface="+mn-ea"/>
                        <a:ea typeface="+mn-ea"/>
                      </a:endParaRPr>
                    </a:p>
                  </a:txBody>
                  <a:tcPr anchor="ctr">
                    <a:solidFill>
                      <a:schemeClr val="accent1">
                        <a:lumMod val="20000"/>
                        <a:lumOff val="80000"/>
                      </a:schemeClr>
                    </a:solidFill>
                  </a:tcPr>
                </a:tc>
              </a:tr>
              <a:tr h="370840">
                <a:tc>
                  <a:txBody>
                    <a:bodyPr/>
                    <a:lstStyle/>
                    <a:p>
                      <a:pPr algn="ctr"/>
                      <a:r>
                        <a:rPr lang="en-US" altLang="zh-CN" sz="1600" dirty="0">
                          <a:latin typeface="+mn-ea"/>
                          <a:ea typeface="+mn-ea"/>
                        </a:rPr>
                        <a:t>6</a:t>
                      </a:r>
                      <a:endParaRPr lang="zh-CN" altLang="en-US" sz="1600" dirty="0">
                        <a:latin typeface="+mn-ea"/>
                        <a:ea typeface="+mn-ea"/>
                      </a:endParaRPr>
                    </a:p>
                  </a:txBody>
                  <a:tcPr anchor="ctr">
                    <a:solidFill>
                      <a:schemeClr val="tx2">
                        <a:lumMod val="20000"/>
                        <a:lumOff val="80000"/>
                      </a:schemeClr>
                    </a:solidFill>
                  </a:tcPr>
                </a:tc>
                <a:tc>
                  <a:txBody>
                    <a:bodyPr/>
                    <a:lstStyle/>
                    <a:p>
                      <a:r>
                        <a:rPr lang="zh-CN" altLang="en-US" sz="1600" dirty="0">
                          <a:latin typeface="+mn-ea"/>
                          <a:sym typeface="+mn-ea"/>
                        </a:rPr>
                        <a:t>维护作业过程中若发生异常，不可强行操作，应立即停止操作，对设备问题进行讨论、判定，采取恢复回退操作或隔离措施，待查明问题并修复完成后方可继续按照标准操作程序进行操作。</a:t>
                      </a:r>
                      <a:endParaRPr lang="zh-CN" altLang="en-US" sz="1600" dirty="0">
                        <a:latin typeface="+mn-ea"/>
                        <a:ea typeface="+mn-ea"/>
                        <a:sym typeface="+mn-ea"/>
                      </a:endParaRPr>
                    </a:p>
                    <a:p>
                      <a:endParaRPr lang="zh-CN" altLang="en-US" sz="1600" dirty="0">
                        <a:latin typeface="+mn-ea"/>
                        <a:ea typeface="+mn-ea"/>
                      </a:endParaRPr>
                    </a:p>
                  </a:txBody>
                  <a:tcPr anchor="ctr">
                    <a:solidFill>
                      <a:schemeClr val="tx2">
                        <a:lumMod val="20000"/>
                        <a:lumOff val="80000"/>
                      </a:schemeClr>
                    </a:solidFill>
                  </a:tcPr>
                </a:tc>
              </a:tr>
            </a:tbl>
          </a:graphicData>
        </a:graphic>
      </p:graphicFrame>
      <p:sp>
        <p:nvSpPr>
          <p:cNvPr id="8" name="TextBox 7"/>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rPr>
              <a:t>配电线路维护流程</a:t>
            </a:r>
            <a:endParaRPr lang="zh-CN" altLang="en-US" sz="2400" b="1" dirty="0">
              <a:solidFill>
                <a:schemeClr val="accent1"/>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sp>
        <p:nvSpPr>
          <p:cNvPr id="7" name="TextBox 4"/>
          <p:cNvSpPr txBox="1"/>
          <p:nvPr/>
        </p:nvSpPr>
        <p:spPr>
          <a:xfrm>
            <a:off x="1669667" y="1432984"/>
            <a:ext cx="4248472" cy="398780"/>
          </a:xfrm>
          <a:prstGeom prst="rect">
            <a:avLst/>
          </a:prstGeom>
          <a:noFill/>
        </p:spPr>
        <p:txBody>
          <a:bodyPr wrap="square" rtlCol="0">
            <a:spAutoFit/>
          </a:bodyPr>
          <a:lstStyle/>
          <a:p>
            <a:r>
              <a:rPr lang="zh-CN" altLang="en-US" sz="2000" b="1" dirty="0"/>
              <a:t>运行环境检查</a:t>
            </a:r>
            <a:endParaRPr lang="zh-CN" altLang="en-US" sz="2000" b="1" dirty="0"/>
          </a:p>
        </p:txBody>
      </p:sp>
      <p:graphicFrame>
        <p:nvGraphicFramePr>
          <p:cNvPr id="10" name="表格 9"/>
          <p:cNvGraphicFramePr>
            <a:graphicFrameLocks noGrp="1"/>
          </p:cNvGraphicFramePr>
          <p:nvPr>
            <p:custDataLst>
              <p:tags r:id="rId1"/>
            </p:custDataLst>
          </p:nvPr>
        </p:nvGraphicFramePr>
        <p:xfrm>
          <a:off x="1847528" y="2399748"/>
          <a:ext cx="8496944" cy="2598476"/>
        </p:xfrm>
        <a:graphic>
          <a:graphicData uri="http://schemas.openxmlformats.org/drawingml/2006/table">
            <a:tbl>
              <a:tblPr firstRow="1" bandRow="1">
                <a:tableStyleId>{21E4AEA4-8DFA-4A89-87EB-49C32662AFE0}</a:tableStyleId>
              </a:tblPr>
              <a:tblGrid>
                <a:gridCol w="861027"/>
                <a:gridCol w="7635917"/>
              </a:tblGrid>
              <a:tr h="396010">
                <a:tc>
                  <a:txBody>
                    <a:bodyPr/>
                    <a:lstStyle/>
                    <a:p>
                      <a:pPr algn="ctr"/>
                      <a:r>
                        <a:rPr lang="zh-CN" altLang="en-US" sz="1600" dirty="0">
                          <a:latin typeface="+mn-ea"/>
                          <a:ea typeface="+mn-ea"/>
                        </a:rPr>
                        <a:t>序号</a:t>
                      </a:r>
                      <a:endParaRPr lang="zh-CN" altLang="en-US" sz="1600" dirty="0">
                        <a:latin typeface="+mn-ea"/>
                        <a:ea typeface="+mn-ea"/>
                      </a:endParaRPr>
                    </a:p>
                  </a:txBody>
                  <a:tcPr anchor="ctr">
                    <a:solidFill>
                      <a:schemeClr val="accent1"/>
                    </a:solidFill>
                  </a:tcPr>
                </a:tc>
                <a:tc>
                  <a:txBody>
                    <a:bodyPr/>
                    <a:lstStyle/>
                    <a:p>
                      <a:pPr marL="0" marR="0" indent="0" algn="ctr" defTabSz="1218565" rtl="0" eaLnBrk="1" fontAlgn="auto" latinLnBrk="0" hangingPunct="1">
                        <a:lnSpc>
                          <a:spcPct val="100000"/>
                        </a:lnSpc>
                        <a:spcBef>
                          <a:spcPts val="0"/>
                        </a:spcBef>
                        <a:spcAft>
                          <a:spcPts val="0"/>
                        </a:spcAft>
                        <a:buClrTx/>
                        <a:buSzTx/>
                        <a:buFontTx/>
                        <a:buNone/>
                        <a:defRPr/>
                      </a:pPr>
                      <a:r>
                        <a:rPr lang="zh-CN" altLang="en-US" sz="1600" dirty="0">
                          <a:latin typeface="+mn-ea"/>
                          <a:ea typeface="+mn-ea"/>
                        </a:rPr>
                        <a:t>操作步骤</a:t>
                      </a:r>
                      <a:endParaRPr lang="zh-CN" altLang="en-US" sz="1600" dirty="0">
                        <a:latin typeface="+mn-ea"/>
                        <a:ea typeface="+mn-ea"/>
                      </a:endParaRPr>
                    </a:p>
                  </a:txBody>
                  <a:tcPr anchor="ctr">
                    <a:solidFill>
                      <a:schemeClr val="accent1"/>
                    </a:solidFill>
                  </a:tcPr>
                </a:tc>
              </a:tr>
              <a:tr h="396010">
                <a:tc>
                  <a:txBody>
                    <a:bodyPr/>
                    <a:lstStyle/>
                    <a:p>
                      <a:pPr algn="ctr"/>
                      <a:r>
                        <a:rPr lang="en-US" altLang="zh-CN" sz="1600" dirty="0">
                          <a:latin typeface="+mn-ea"/>
                          <a:ea typeface="+mn-ea"/>
                        </a:rPr>
                        <a:t>1</a:t>
                      </a:r>
                      <a:endParaRPr lang="zh-CN" altLang="en-US" sz="1600" dirty="0">
                        <a:latin typeface="+mn-ea"/>
                        <a:ea typeface="+mn-ea"/>
                      </a:endParaRPr>
                    </a:p>
                  </a:txBody>
                  <a:tcPr anchor="ctr">
                    <a:solidFill>
                      <a:schemeClr val="accent1">
                        <a:lumMod val="20000"/>
                        <a:lumOff val="80000"/>
                      </a:schemeClr>
                    </a:solidFill>
                  </a:tcPr>
                </a:tc>
                <a:tc>
                  <a:txBody>
                    <a:bodyPr/>
                    <a:lstStyle/>
                    <a:p>
                      <a:pPr algn="l" fontAlgn="ctr"/>
                      <a:r>
                        <a:rPr lang="zh-CN" altLang="en-US" sz="1600" b="0" i="0" u="none" strike="noStrike">
                          <a:solidFill>
                            <a:srgbClr val="000000"/>
                          </a:solidFill>
                          <a:effectLst/>
                          <a:latin typeface="微软雅黑" panose="020B0503020204020204" charset="-122"/>
                          <a:ea typeface="微软雅黑" panose="020B0503020204020204" charset="-122"/>
                        </a:rPr>
                        <a:t>检查确认设备周边无杂物堆放，无易燃易爆物品；</a:t>
                      </a:r>
                      <a:endParaRPr lang="zh-CN" altLang="en-US" sz="1600" b="0" i="0" u="none" strike="noStrike">
                        <a:solidFill>
                          <a:srgbClr val="000000"/>
                        </a:solidFill>
                        <a:effectLst/>
                        <a:latin typeface="微软雅黑" panose="020B0503020204020204" charset="-122"/>
                        <a:ea typeface="微软雅黑" panose="020B0503020204020204" charset="-122"/>
                      </a:endParaRPr>
                    </a:p>
                  </a:txBody>
                  <a:tcPr marL="9525" marR="9525" marT="9525" marB="0" anchor="ctr">
                    <a:solidFill>
                      <a:schemeClr val="accent1">
                        <a:lumMod val="20000"/>
                        <a:lumOff val="80000"/>
                      </a:schemeClr>
                    </a:solidFill>
                  </a:tcPr>
                </a:tc>
              </a:tr>
              <a:tr h="618426">
                <a:tc>
                  <a:txBody>
                    <a:bodyPr/>
                    <a:lstStyle/>
                    <a:p>
                      <a:pPr algn="ctr"/>
                      <a:r>
                        <a:rPr lang="en-US" altLang="zh-CN" sz="1600" dirty="0">
                          <a:latin typeface="+mn-ea"/>
                          <a:ea typeface="+mn-ea"/>
                        </a:rPr>
                        <a:t>2</a:t>
                      </a:r>
                      <a:endParaRPr lang="zh-CN" altLang="en-US" sz="1600" dirty="0">
                        <a:latin typeface="+mn-ea"/>
                        <a:ea typeface="+mn-ea"/>
                      </a:endParaRPr>
                    </a:p>
                  </a:txBody>
                  <a:tcPr anchor="ctr">
                    <a:solidFill>
                      <a:schemeClr val="tx2">
                        <a:lumMod val="20000"/>
                        <a:lumOff val="80000"/>
                      </a:schemeClr>
                    </a:solidFill>
                  </a:tcPr>
                </a:tc>
                <a:tc>
                  <a:txBody>
                    <a:bodyPr/>
                    <a:lstStyle/>
                    <a:p>
                      <a:pPr algn="l" fontAlgn="ctr"/>
                      <a:r>
                        <a:rPr lang="zh-CN" altLang="en-US" sz="1600" b="0" i="0" u="none" strike="noStrike">
                          <a:solidFill>
                            <a:srgbClr val="000000"/>
                          </a:solidFill>
                          <a:effectLst/>
                          <a:latin typeface="微软雅黑" panose="020B0503020204020204" charset="-122"/>
                          <a:ea typeface="微软雅黑" panose="020B0503020204020204" charset="-122"/>
                        </a:rPr>
                        <a:t>检查机房内部没有异响、异味、孔洞、漏水等情况；</a:t>
                      </a:r>
                      <a:endParaRPr lang="zh-CN" altLang="en-US" sz="1600" b="0" i="0" u="none" strike="noStrike">
                        <a:solidFill>
                          <a:srgbClr val="000000"/>
                        </a:solidFill>
                        <a:effectLst/>
                        <a:latin typeface="微软雅黑" panose="020B0503020204020204" charset="-122"/>
                        <a:ea typeface="微软雅黑" panose="020B0503020204020204" charset="-122"/>
                      </a:endParaRPr>
                    </a:p>
                  </a:txBody>
                  <a:tcPr marL="9525" marR="9525" marT="9525" marB="0" anchor="ctr">
                    <a:solidFill>
                      <a:schemeClr val="tx2">
                        <a:lumMod val="20000"/>
                        <a:lumOff val="80000"/>
                      </a:schemeClr>
                    </a:solidFill>
                  </a:tcPr>
                </a:tc>
              </a:tr>
              <a:tr h="396010">
                <a:tc>
                  <a:txBody>
                    <a:bodyPr/>
                    <a:lstStyle/>
                    <a:p>
                      <a:pPr algn="ctr"/>
                      <a:r>
                        <a:rPr lang="en-US" altLang="zh-CN" sz="1600" dirty="0">
                          <a:latin typeface="+mn-ea"/>
                          <a:ea typeface="+mn-ea"/>
                        </a:rPr>
                        <a:t>3</a:t>
                      </a:r>
                      <a:endParaRPr lang="zh-CN" altLang="en-US" sz="1600" dirty="0">
                        <a:latin typeface="+mn-ea"/>
                        <a:ea typeface="+mn-ea"/>
                      </a:endParaRPr>
                    </a:p>
                  </a:txBody>
                  <a:tcPr anchor="ctr">
                    <a:solidFill>
                      <a:schemeClr val="accent1">
                        <a:lumMod val="20000"/>
                        <a:lumOff val="80000"/>
                      </a:schemeClr>
                    </a:solidFill>
                  </a:tcPr>
                </a:tc>
                <a:tc>
                  <a:txBody>
                    <a:bodyPr/>
                    <a:lstStyle/>
                    <a:p>
                      <a:pPr algn="l" fontAlgn="ctr"/>
                      <a:r>
                        <a:rPr lang="zh-CN" altLang="en-US" sz="1600" b="0" i="0" u="none" strike="noStrike" dirty="0">
                          <a:solidFill>
                            <a:srgbClr val="000000"/>
                          </a:solidFill>
                          <a:effectLst/>
                          <a:latin typeface="微软雅黑" panose="020B0503020204020204" charset="-122"/>
                          <a:ea typeface="微软雅黑" panose="020B0503020204020204" charset="-122"/>
                        </a:rPr>
                        <a:t>设备周围没有影响设备操作的杂物。</a:t>
                      </a:r>
                      <a:endParaRPr lang="zh-CN" altLang="en-US" sz="1600" b="0" i="0" u="none" strike="noStrike" dirty="0">
                        <a:solidFill>
                          <a:srgbClr val="000000"/>
                        </a:solidFill>
                        <a:effectLst/>
                        <a:latin typeface="微软雅黑" panose="020B0503020204020204" charset="-122"/>
                        <a:ea typeface="微软雅黑" panose="020B0503020204020204" charset="-122"/>
                      </a:endParaRPr>
                    </a:p>
                  </a:txBody>
                  <a:tcPr marL="9525" marR="9525" marT="9525" marB="0" anchor="ctr">
                    <a:solidFill>
                      <a:schemeClr val="accent1">
                        <a:lumMod val="20000"/>
                        <a:lumOff val="80000"/>
                      </a:schemeClr>
                    </a:solidFill>
                  </a:tcPr>
                </a:tc>
              </a:tr>
            </a:tbl>
          </a:graphicData>
        </a:graphic>
      </p:graphicFrame>
      <p:sp>
        <p:nvSpPr>
          <p:cNvPr id="8" name="TextBox 7"/>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rPr>
              <a:t>配电线路维护流程</a:t>
            </a:r>
            <a:endParaRPr lang="zh-CN" altLang="en-US" sz="2400" b="1" dirty="0">
              <a:solidFill>
                <a:schemeClr val="accent1"/>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sp>
        <p:nvSpPr>
          <p:cNvPr id="8" name="TextBox 7"/>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rPr>
              <a:t>配电线路维护流程</a:t>
            </a:r>
            <a:endParaRPr lang="zh-CN" altLang="en-US" sz="2400" b="1" dirty="0">
              <a:solidFill>
                <a:schemeClr val="accent1"/>
              </a:solidFill>
            </a:endParaRPr>
          </a:p>
        </p:txBody>
      </p:sp>
      <p:sp>
        <p:nvSpPr>
          <p:cNvPr id="3" name="文本框 2"/>
          <p:cNvSpPr txBox="1"/>
          <p:nvPr/>
        </p:nvSpPr>
        <p:spPr>
          <a:xfrm>
            <a:off x="746760" y="5130165"/>
            <a:ext cx="2540000" cy="706755"/>
          </a:xfrm>
          <a:prstGeom prst="rect">
            <a:avLst/>
          </a:prstGeom>
          <a:noFill/>
        </p:spPr>
        <p:txBody>
          <a:bodyPr wrap="square" rtlCol="0" anchor="t">
            <a:spAutoFit/>
          </a:bodyPr>
          <a:p>
            <a:r>
              <a:rPr lang="en-US" altLang="zh-CN" sz="2000"/>
              <a:t>1</a:t>
            </a:r>
            <a:r>
              <a:rPr lang="zh-CN" altLang="en-US" sz="2000"/>
              <a:t>、检查电缆沟处有无积水；</a:t>
            </a:r>
            <a:endParaRPr lang="zh-CN" altLang="en-US" sz="2000"/>
          </a:p>
        </p:txBody>
      </p:sp>
      <p:sp>
        <p:nvSpPr>
          <p:cNvPr id="4" name="文本框 3"/>
          <p:cNvSpPr txBox="1"/>
          <p:nvPr/>
        </p:nvSpPr>
        <p:spPr>
          <a:xfrm>
            <a:off x="7659370" y="5012690"/>
            <a:ext cx="3954145" cy="1322070"/>
          </a:xfrm>
          <a:prstGeom prst="rect">
            <a:avLst/>
          </a:prstGeom>
          <a:noFill/>
        </p:spPr>
        <p:txBody>
          <a:bodyPr wrap="square" rtlCol="0" anchor="t">
            <a:spAutoFit/>
          </a:bodyPr>
          <a:p>
            <a:r>
              <a:rPr lang="en-US" altLang="zh-CN" sz="2000"/>
              <a:t>2</a:t>
            </a:r>
            <a:r>
              <a:rPr lang="zh-CN" altLang="en-US" sz="2000"/>
              <a:t>、</a:t>
            </a:r>
            <a:r>
              <a:rPr lang="zh-CN" altLang="en-US" sz="2000"/>
              <a:t>检查桥架线槽安装是否牢固。线槽盖应正确安装。桥架及线槽等电位连接良好，等电位连接无脱落损坏。</a:t>
            </a:r>
            <a:endParaRPr lang="zh-CN" altLang="en-US" sz="2000"/>
          </a:p>
        </p:txBody>
      </p:sp>
      <p:pic>
        <p:nvPicPr>
          <p:cNvPr id="5" name="图片 4"/>
          <p:cNvPicPr>
            <a:picLocks noChangeAspect="1"/>
          </p:cNvPicPr>
          <p:nvPr/>
        </p:nvPicPr>
        <p:blipFill>
          <a:blip r:embed="rId1"/>
          <a:stretch>
            <a:fillRect/>
          </a:stretch>
        </p:blipFill>
        <p:spPr>
          <a:xfrm rot="16200000">
            <a:off x="1772285" y="1205865"/>
            <a:ext cx="3167380" cy="4223385"/>
          </a:xfrm>
          <a:prstGeom prst="rect">
            <a:avLst/>
          </a:prstGeom>
        </p:spPr>
      </p:pic>
      <p:pic>
        <p:nvPicPr>
          <p:cNvPr id="6" name="图片 5"/>
          <p:cNvPicPr>
            <a:picLocks noChangeAspect="1"/>
          </p:cNvPicPr>
          <p:nvPr/>
        </p:nvPicPr>
        <p:blipFill>
          <a:blip r:embed="rId2"/>
          <a:stretch>
            <a:fillRect/>
          </a:stretch>
        </p:blipFill>
        <p:spPr>
          <a:xfrm>
            <a:off x="9213215" y="1887220"/>
            <a:ext cx="2778125" cy="2861310"/>
          </a:xfrm>
          <a:prstGeom prst="rect">
            <a:avLst/>
          </a:prstGeom>
        </p:spPr>
      </p:pic>
      <p:pic>
        <p:nvPicPr>
          <p:cNvPr id="7" name="图片 6"/>
          <p:cNvPicPr>
            <a:picLocks noChangeAspect="1"/>
          </p:cNvPicPr>
          <p:nvPr/>
        </p:nvPicPr>
        <p:blipFill>
          <a:blip r:embed="rId3"/>
          <a:stretch>
            <a:fillRect/>
          </a:stretch>
        </p:blipFill>
        <p:spPr>
          <a:xfrm>
            <a:off x="6842125" y="2032000"/>
            <a:ext cx="2174240" cy="271653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sp>
        <p:nvSpPr>
          <p:cNvPr id="8" name="TextBox 7"/>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rPr>
              <a:t>配电线路维护流程</a:t>
            </a:r>
            <a:endParaRPr lang="zh-CN" altLang="en-US" sz="2400" b="1" dirty="0">
              <a:solidFill>
                <a:schemeClr val="accent1"/>
              </a:solidFill>
            </a:endParaRPr>
          </a:p>
        </p:txBody>
      </p:sp>
      <p:sp>
        <p:nvSpPr>
          <p:cNvPr id="5" name="文本框 4"/>
          <p:cNvSpPr txBox="1"/>
          <p:nvPr/>
        </p:nvSpPr>
        <p:spPr>
          <a:xfrm>
            <a:off x="700405" y="5037455"/>
            <a:ext cx="2540000" cy="706755"/>
          </a:xfrm>
          <a:prstGeom prst="rect">
            <a:avLst/>
          </a:prstGeom>
          <a:noFill/>
        </p:spPr>
        <p:txBody>
          <a:bodyPr wrap="square" rtlCol="0" anchor="t">
            <a:spAutoFit/>
          </a:bodyPr>
          <a:p>
            <a:r>
              <a:rPr lang="en-US" altLang="zh-CN" sz="2000"/>
              <a:t>3</a:t>
            </a:r>
            <a:r>
              <a:rPr lang="zh-CN" altLang="en-US" sz="2000"/>
              <a:t>、</a:t>
            </a:r>
            <a:r>
              <a:rPr lang="zh-CN" altLang="en-US" sz="2000"/>
              <a:t>电缆标牌齐全无损坏；</a:t>
            </a:r>
            <a:endParaRPr lang="zh-CN" altLang="en-US" sz="2000"/>
          </a:p>
        </p:txBody>
      </p:sp>
      <p:sp>
        <p:nvSpPr>
          <p:cNvPr id="6" name="文本框 5"/>
          <p:cNvSpPr txBox="1"/>
          <p:nvPr/>
        </p:nvSpPr>
        <p:spPr>
          <a:xfrm>
            <a:off x="7807960" y="5037455"/>
            <a:ext cx="2540000" cy="398780"/>
          </a:xfrm>
          <a:prstGeom prst="rect">
            <a:avLst/>
          </a:prstGeom>
          <a:noFill/>
        </p:spPr>
        <p:txBody>
          <a:bodyPr wrap="square" rtlCol="0" anchor="t">
            <a:spAutoFit/>
          </a:bodyPr>
          <a:p>
            <a:r>
              <a:rPr lang="en-US" altLang="zh-CN" sz="2000"/>
              <a:t>4</a:t>
            </a:r>
            <a:r>
              <a:rPr lang="zh-CN" altLang="en-US" sz="2000"/>
              <a:t>、</a:t>
            </a:r>
            <a:r>
              <a:rPr lang="zh-CN" altLang="en-US" sz="2000"/>
              <a:t>电缆外观无破损；</a:t>
            </a:r>
            <a:endParaRPr lang="zh-CN" altLang="en-US" sz="2000"/>
          </a:p>
        </p:txBody>
      </p:sp>
      <p:pic>
        <p:nvPicPr>
          <p:cNvPr id="3" name="图片 2"/>
          <p:cNvPicPr>
            <a:picLocks noChangeAspect="1"/>
          </p:cNvPicPr>
          <p:nvPr/>
        </p:nvPicPr>
        <p:blipFill>
          <a:blip r:embed="rId1"/>
          <a:stretch>
            <a:fillRect/>
          </a:stretch>
        </p:blipFill>
        <p:spPr>
          <a:xfrm>
            <a:off x="1035685" y="1367155"/>
            <a:ext cx="4224020" cy="3168015"/>
          </a:xfrm>
          <a:prstGeom prst="rect">
            <a:avLst/>
          </a:prstGeom>
        </p:spPr>
      </p:pic>
      <p:pic>
        <p:nvPicPr>
          <p:cNvPr id="4" name="图片 3"/>
          <p:cNvPicPr>
            <a:picLocks noChangeAspect="1"/>
          </p:cNvPicPr>
          <p:nvPr/>
        </p:nvPicPr>
        <p:blipFill>
          <a:blip r:embed="rId2"/>
          <a:stretch>
            <a:fillRect/>
          </a:stretch>
        </p:blipFill>
        <p:spPr>
          <a:xfrm>
            <a:off x="7514590" y="1259205"/>
            <a:ext cx="2833370" cy="37782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fld>
            <a:endParaRPr lang="zh-CN" altLang="en-US" dirty="0"/>
          </a:p>
        </p:txBody>
      </p:sp>
      <p:sp>
        <p:nvSpPr>
          <p:cNvPr id="8" name="TextBox 7"/>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rPr>
              <a:t>配电线路维护流程</a:t>
            </a:r>
            <a:endParaRPr lang="zh-CN" altLang="en-US" sz="2400" b="1" dirty="0">
              <a:solidFill>
                <a:schemeClr val="accent1"/>
              </a:solidFill>
            </a:endParaRPr>
          </a:p>
        </p:txBody>
      </p:sp>
      <p:sp>
        <p:nvSpPr>
          <p:cNvPr id="3" name="文本框 2"/>
          <p:cNvSpPr txBox="1"/>
          <p:nvPr/>
        </p:nvSpPr>
        <p:spPr>
          <a:xfrm>
            <a:off x="1581150" y="5331460"/>
            <a:ext cx="2540000" cy="398780"/>
          </a:xfrm>
          <a:prstGeom prst="rect">
            <a:avLst/>
          </a:prstGeom>
          <a:noFill/>
        </p:spPr>
        <p:txBody>
          <a:bodyPr wrap="square" rtlCol="0" anchor="t">
            <a:spAutoFit/>
          </a:bodyPr>
          <a:p>
            <a:r>
              <a:rPr lang="en-US" altLang="zh-CN" sz="2000"/>
              <a:t>5</a:t>
            </a:r>
            <a:r>
              <a:rPr lang="zh-CN" altLang="en-US" sz="2000"/>
              <a:t>、</a:t>
            </a:r>
            <a:r>
              <a:rPr lang="zh-CN" altLang="en-US" sz="2000"/>
              <a:t>电缆外观无变色；</a:t>
            </a:r>
            <a:endParaRPr lang="zh-CN" altLang="en-US" sz="2000"/>
          </a:p>
        </p:txBody>
      </p:sp>
      <p:sp>
        <p:nvSpPr>
          <p:cNvPr id="4" name="文本框 3"/>
          <p:cNvSpPr txBox="1"/>
          <p:nvPr/>
        </p:nvSpPr>
        <p:spPr>
          <a:xfrm>
            <a:off x="7190105" y="5471160"/>
            <a:ext cx="3760470" cy="706755"/>
          </a:xfrm>
          <a:prstGeom prst="rect">
            <a:avLst/>
          </a:prstGeom>
          <a:noFill/>
        </p:spPr>
        <p:txBody>
          <a:bodyPr wrap="square" rtlCol="0" anchor="t">
            <a:spAutoFit/>
          </a:bodyPr>
          <a:p>
            <a:r>
              <a:rPr lang="en-US" altLang="zh-CN" sz="2000"/>
              <a:t>6</a:t>
            </a:r>
            <a:r>
              <a:rPr lang="zh-CN" altLang="en-US" sz="2000"/>
              <a:t>、</a:t>
            </a:r>
            <a:r>
              <a:rPr lang="zh-CN" altLang="en-US" sz="2000"/>
              <a:t>电缆外观灰尘清扫，无明显尘土；</a:t>
            </a:r>
            <a:endParaRPr lang="zh-CN" altLang="en-US" sz="2000"/>
          </a:p>
        </p:txBody>
      </p:sp>
      <p:pic>
        <p:nvPicPr>
          <p:cNvPr id="5" name="图片 4"/>
          <p:cNvPicPr>
            <a:picLocks noChangeAspect="1"/>
          </p:cNvPicPr>
          <p:nvPr/>
        </p:nvPicPr>
        <p:blipFill>
          <a:blip r:embed="rId1"/>
          <a:stretch>
            <a:fillRect/>
          </a:stretch>
        </p:blipFill>
        <p:spPr>
          <a:xfrm>
            <a:off x="1917065" y="1717675"/>
            <a:ext cx="2566670" cy="3422650"/>
          </a:xfrm>
          <a:prstGeom prst="rect">
            <a:avLst/>
          </a:prstGeom>
        </p:spPr>
      </p:pic>
      <p:pic>
        <p:nvPicPr>
          <p:cNvPr id="6" name="图片 5"/>
          <p:cNvPicPr>
            <a:picLocks noChangeAspect="1"/>
          </p:cNvPicPr>
          <p:nvPr/>
        </p:nvPicPr>
        <p:blipFill>
          <a:blip r:embed="rId2"/>
          <a:stretch>
            <a:fillRect/>
          </a:stretch>
        </p:blipFill>
        <p:spPr>
          <a:xfrm>
            <a:off x="7190105" y="1675130"/>
            <a:ext cx="2630170" cy="350774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ags/tag1.xml><?xml version="1.0" encoding="utf-8"?>
<p:tagLst xmlns:p="http://schemas.openxmlformats.org/presentationml/2006/main">
  <p:tag name="KSO_WM_UNIT_TABLE_BEAUTIFY" val="smartTable{9eee4f5f-0de3-41fc-9594-ddaf9d3bbb02}"/>
</p:tagLst>
</file>

<file path=ppt/tags/tag2.xml><?xml version="1.0" encoding="utf-8"?>
<p:tagLst xmlns:p="http://schemas.openxmlformats.org/presentationml/2006/main">
  <p:tag name="KSO_WM_UNIT_TABLE_BEAUTIFY" val="smartTable{215fdba2-7b5d-4c89-a82c-dd84ddeb13de}"/>
</p:tagLst>
</file>

<file path=ppt/tags/tag3.xml><?xml version="1.0" encoding="utf-8"?>
<p:tagLst xmlns:p="http://schemas.openxmlformats.org/presentationml/2006/main">
  <p:tag name="KSO_WM_UNIT_TABLE_BEAUTIFY" val="smartTable{654d607e-998c-4455-9808-2446c44ac15b}"/>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2014年年终总结">
      <a:majorFont>
        <a:latin typeface="Copperplate Gothic Bold"/>
        <a:ea typeface="微软雅黑"/>
        <a:cs typeface=""/>
      </a:majorFont>
      <a:minorFont>
        <a:latin typeface="Copperplate Gothic Bold"/>
        <a:ea typeface="微软雅黑"/>
        <a:cs typeface=""/>
      </a:minorFont>
    </a:fontScheme>
    <a:fmtScheme name="Book">
      <a:fillStyleLst>
        <a:solidFill>
          <a:schemeClr val="phClr">
            <a:tint val="100000"/>
            <a:shade val="100000"/>
            <a:hueMod val="100000"/>
            <a:satMod val="100000"/>
          </a:schemeClr>
        </a:solidFill>
        <a:gradFill rotWithShape="1">
          <a:gsLst>
            <a:gs pos="0">
              <a:schemeClr val="phClr">
                <a:tint val="30000"/>
                <a:shade val="100000"/>
                <a:hueMod val="100000"/>
                <a:satMod val="100000"/>
              </a:schemeClr>
            </a:gs>
            <a:gs pos="80000">
              <a:schemeClr val="phClr">
                <a:tint val="70000"/>
                <a:shade val="100000"/>
                <a:hueMod val="100000"/>
                <a:satMod val="100000"/>
              </a:schemeClr>
            </a:gs>
            <a:gs pos="100000">
              <a:schemeClr val="phClr">
                <a:tint val="100000"/>
                <a:shade val="100000"/>
                <a:hueMod val="100000"/>
                <a:satMod val="100000"/>
              </a:schemeClr>
            </a:gs>
          </a:gsLst>
          <a:lin ang="7200000" scaled="1"/>
        </a:gradFill>
        <a:gradFill rotWithShape="1">
          <a:gsLst>
            <a:gs pos="0">
              <a:schemeClr val="phClr">
                <a:tint val="80000"/>
                <a:shade val="100000"/>
                <a:hueMod val="100000"/>
                <a:satMod val="100000"/>
              </a:schemeClr>
            </a:gs>
            <a:gs pos="30000">
              <a:schemeClr val="phClr">
                <a:tint val="100000"/>
                <a:shade val="100000"/>
                <a:hueMod val="100000"/>
                <a:satMod val="100000"/>
              </a:schemeClr>
            </a:gs>
            <a:gs pos="100000">
              <a:schemeClr val="phClr">
                <a:tint val="100000"/>
                <a:shade val="50000"/>
                <a:hueMod val="100000"/>
                <a:satMod val="100000"/>
              </a:schemeClr>
            </a:gs>
          </a:gsLst>
          <a:lin ang="18000000" scaled="1"/>
        </a:gradFill>
      </a:fillStyleLst>
      <a:lnStyleLst>
        <a:ln w="12700"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glow>
              <a:schemeClr val="phClr">
                <a:tint val="100000"/>
                <a:shade val="100000"/>
                <a:hueMod val="100000"/>
                <a:satMod val="100000"/>
              </a:schemeClr>
            </a:glow>
          </a:effectLst>
        </a:effectStyle>
        <a:effectStyle>
          <a:effectLst>
            <a:glow>
              <a:schemeClr val="phClr">
                <a:tint val="100000"/>
                <a:shade val="100000"/>
                <a:hueMod val="100000"/>
                <a:satMod val="100000"/>
              </a:schemeClr>
            </a:glow>
          </a:effectLst>
          <a:scene3d>
            <a:camera prst="orthographicFront">
              <a:rot lat="0" lon="0" rev="0"/>
            </a:camera>
            <a:lightRig rig="morning" dir="bl"/>
          </a:scene3d>
          <a:sp3d extrusionH="222250" contourW="25400" prstMaterial="matte">
            <a:bevelT w="38100" h="38100" prst="softRound"/>
            <a:bevelB/>
            <a:extrusionClr>
              <a:srgbClr val="FF0000"/>
            </a:extrusionClr>
            <a:contourClr>
              <a:schemeClr val="accent3">
                <a:tint val="100000"/>
                <a:shade val="100000"/>
                <a:hueMod val="100000"/>
                <a:satMod val="100000"/>
              </a:schemeClr>
            </a:contourClr>
          </a:sp3d>
        </a:effectStyle>
        <a:effectStyle>
          <a:effectLst>
            <a:glow>
              <a:schemeClr val="phClr">
                <a:tint val="100000"/>
                <a:shade val="100000"/>
                <a:hueMod val="100000"/>
                <a:satMod val="100000"/>
              </a:schemeClr>
            </a:glow>
          </a:effectLst>
          <a:scene3d>
            <a:camera prst="orthographicFront" fov="0">
              <a:rot lat="0" lon="0" rev="0"/>
            </a:camera>
            <a:lightRig rig="soft" dir="bl">
              <a:rot lat="0" lon="0" rev="0"/>
            </a:lightRig>
          </a:scene3d>
          <a:sp3d prstMaterial="plastic">
            <a:bevelT w="38100" h="38100"/>
            <a:contourClr>
              <a:schemeClr val="phClr">
                <a:tint val="100000"/>
                <a:shade val="100000"/>
                <a:hueMod val="100000"/>
                <a:satMod val="1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Paper</Template>
  <TotalTime>0</TotalTime>
  <Words>804</Words>
  <Application>WPS 演示</Application>
  <PresentationFormat>自定义</PresentationFormat>
  <Paragraphs>142</Paragraphs>
  <Slides>12</Slides>
  <Notes>8</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12</vt:i4>
      </vt:variant>
    </vt:vector>
  </HeadingPairs>
  <TitlesOfParts>
    <vt:vector size="24" baseType="lpstr">
      <vt:lpstr>Arial</vt:lpstr>
      <vt:lpstr>宋体</vt:lpstr>
      <vt:lpstr>Wingdings</vt:lpstr>
      <vt:lpstr>Impact</vt:lpstr>
      <vt:lpstr>Copperplate Gothic Bold</vt:lpstr>
      <vt:lpstr>华康俪金黑W8</vt:lpstr>
      <vt:lpstr>黑体</vt:lpstr>
      <vt:lpstr>微软雅黑</vt:lpstr>
      <vt:lpstr>等线</vt:lpstr>
      <vt:lpstr>Arial Unicode MS</vt:lpstr>
      <vt:lpstr>Calibri</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多吉</dc:creator>
  <cp:lastModifiedBy>Administrator</cp:lastModifiedBy>
  <cp:revision>442</cp:revision>
  <dcterms:created xsi:type="dcterms:W3CDTF">2014-01-11T15:22:00Z</dcterms:created>
  <dcterms:modified xsi:type="dcterms:W3CDTF">2019-10-17T07:56:05Z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2052-11.1.0.9098</vt:lpwstr>
  </property>
</Properties>
</file>

<file path=docProps/thumbnail.jpeg>
</file>